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y="6858000" cx="9144000"/>
  <p:notesSz cx="6858000" cy="9144000"/>
  <p:embeddedFontLst>
    <p:embeddedFont>
      <p:font typeface="Comfortaa"/>
      <p:regular r:id="rId50"/>
      <p:bold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5BF0A61-F680-437F-8B22-8FAB3FA9779B}">
  <a:tblStyle styleId="{65BF0A61-F680-437F-8B22-8FAB3FA9779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Comfortaa-bold.fntdata"/><Relationship Id="rId50" Type="http://schemas.openxmlformats.org/officeDocument/2006/relationships/font" Target="fonts/Comfortaa-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61f6fa2ace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61f6fa2ace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g261f6fa2ace_0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4c3bef8ffc_0_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4c3bef8ffc_0_1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g24c3bef8ffc_0_10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82102dd87b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82102dd87b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g282102dd87b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61f6fa2ace_0_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61f6fa2ace_0_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g261f6fa2ace_0_8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8e0b5561ce_0_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8e0b5561ce_0_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g28e0b5561ce_0_7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61f6fa2ace_0_1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61f6fa2ace_0_1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g261f6fa2ace_0_13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61f6fa2ace_0_1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61f6fa2ace_0_1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g261f6fa2ace_0_13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61f6fa2ace_0_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61f6fa2ace_0_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g261f6fa2ace_0_7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8e0b5561ce_0_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8e0b5561ce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g28e0b5561ce_0_4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61f6fa2ace_0_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61f6fa2ace_0_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g261f6fa2ace_0_9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61f6fa2ace_0_1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61f6fa2ace_0_1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g261f6fa2ace_0_15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61f6fa2ace_0_1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61f6fa2ace_0_1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g261f6fa2ace_0_15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61f6fa2ace_0_1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61f6fa2ace_0_1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g261f6fa2ace_0_16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61f6fa2ace_0_1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61f6fa2ace_0_1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g261f6fa2ace_0_17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61f6fa2ace_0_1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61f6fa2ace_0_1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g261f6fa2ace_0_18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61f6fa2ace_0_1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61f6fa2ace_0_1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g261f6fa2ace_0_19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61f6fa2ace_0_2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61f6fa2ace_0_2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g261f6fa2ace_0_28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61f6fa2ace_0_2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61f6fa2ace_0_2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g261f6fa2ace_0_29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61f6fa2ace_0_3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61f6fa2ace_0_3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g261f6fa2ace_0_30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61f6fa2ace_0_3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61f6fa2ace_0_3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g261f6fa2ace_0_32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61f6fa2ace_0_3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61f6fa2ace_0_3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g261f6fa2ace_0_3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7f17e5be00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7f17e5be00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g27f17e5be00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61f6fa2ace_0_3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61f6fa2ace_0_3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g261f6fa2ace_0_39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61f6fa2ace_0_4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61f6fa2ace_0_4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g261f6fa2ace_0_40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61f6fa2ace_0_4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61f6fa2ace_0_4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g261f6fa2ace_0_41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4c3bef8ffc_0_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4c3bef8ffc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g24c3bef8ffc_0_5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61f6fa2ace_0_4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61f6fa2ace_0_4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g261f6fa2ace_0_44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454fc8d3a1_1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454fc8d3a1_1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g2454fc8d3a1_1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454fc8d3a1_1_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454fc8d3a1_1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g2454fc8d3a1_1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454fc8d3a1_1_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454fc8d3a1_1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4" name="Google Shape;444;g2454fc8d3a1_1_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4c3bef8ffc_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4c3bef8ffc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 name="Google Shape;451;g24c3bef8ffc_0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8e0b5561ce_0_1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8e0b5561ce_0_1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g28e0b5561ce_0_12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7f17e5be00_0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7f17e5be00_0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g27f17e5be00_0_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61f6fa2ace_0_4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61f6fa2ace_0_4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0" name="Google Shape;470;g261f6fa2ace_0_46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61f6fa2ace_0_4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61f6fa2ace_0_4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8" name="Google Shape;478;g261f6fa2ace_0_46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61f6fa2ace_0_4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61f6fa2ace_0_4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6" name="Google Shape;486;g261f6fa2ace_0_47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8e0b5561ce_0_1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8e0b5561ce_0_1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4" name="Google Shape;494;g28e0b5561ce_0_15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7f17e5be00_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7f17e5be00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g27f17e5be00_0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61f6fa2ace_0_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61f6fa2ace_0_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g261f6fa2ace_0_3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7f17e5be00_0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7f17e5be00_0_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g27f17e5be00_0_2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61f6fa2ace_0_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61f6fa2ace_0_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g261f6fa2ace_0_2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7f17e5be00_0_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7f17e5be00_0_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g27f17e5be00_0_3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 name="Google Shape;22;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 name="Shape 25"/>
        <p:cNvGrpSpPr/>
        <p:nvPr/>
      </p:nvGrpSpPr>
      <p:grpSpPr>
        <a:xfrm>
          <a:off x="0" y="0"/>
          <a:ext cx="0" cy="0"/>
          <a:chOff x="0" y="0"/>
          <a:chExt cx="0" cy="0"/>
        </a:xfrm>
      </p:grpSpPr>
      <p:sp>
        <p:nvSpPr>
          <p:cNvPr id="26" name="Google Shape;26;p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8" name="Google Shape;28;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1792288" y="612775"/>
            <a:ext cx="5486400" cy="4114800"/>
          </a:xfrm>
          <a:prstGeom prst="rect">
            <a:avLst/>
          </a:prstGeom>
          <a:noFill/>
          <a:ln>
            <a:noFill/>
          </a:ln>
        </p:spPr>
      </p:sp>
      <p:sp>
        <p:nvSpPr>
          <p:cNvPr id="68" name="Google Shape;68;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ieeexplore.ieee.org/author/37085505522" TargetMode="External"/><Relationship Id="rId4" Type="http://schemas.openxmlformats.org/officeDocument/2006/relationships/hyperlink" Target="https://ieeexplore.ieee.org/author/37085517455" TargetMode="External"/><Relationship Id="rId9" Type="http://schemas.openxmlformats.org/officeDocument/2006/relationships/hyperlink" Target="https://ieeexplore.ieee.org/author/38270500200" TargetMode="External"/><Relationship Id="rId5" Type="http://schemas.openxmlformats.org/officeDocument/2006/relationships/hyperlink" Target="https://ieeexplore.ieee.org/author/37274950500" TargetMode="External"/><Relationship Id="rId6" Type="http://schemas.openxmlformats.org/officeDocument/2006/relationships/hyperlink" Target="https://ieeexplore.ieee.org/author/37086865740" TargetMode="External"/><Relationship Id="rId7" Type="http://schemas.openxmlformats.org/officeDocument/2006/relationships/hyperlink" Target="https://ieeexplore.ieee.org/author/37085437050" TargetMode="External"/><Relationship Id="rId8" Type="http://schemas.openxmlformats.org/officeDocument/2006/relationships/hyperlink" Target="https://ieeexplore.ieee.org/author/38270057700"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ieeexplore.ieee.org/author/37089724039" TargetMode="External"/><Relationship Id="rId4" Type="http://schemas.openxmlformats.org/officeDocument/2006/relationships/hyperlink" Target="https://ieeexplore.ieee.org/author/37284108500" TargetMode="External"/><Relationship Id="rId5" Type="http://schemas.openxmlformats.org/officeDocument/2006/relationships/hyperlink" Target="https://ieeexplore.ieee.org/author/38322256000" TargetMode="External"/><Relationship Id="rId6" Type="http://schemas.openxmlformats.org/officeDocument/2006/relationships/hyperlink" Target="https://www.researchgate.net/scientific-contributions/Chun-Hung-Liu-2163345377" TargetMode="External"/><Relationship Id="rId7" Type="http://schemas.openxmlformats.org/officeDocument/2006/relationships/hyperlink" Target="https://www.researchgate.net/scientific-contributions/Jyh-Cherng-Gu-2050998515?_tp=eyJjb250ZXh0Ijp7ImZpcnN0UGFnZSI6InB1YmxpY2F0aW9uIiwicGFnZSI6InB1YmxpY2F0aW9uIn19" TargetMode="External"/><Relationship Id="rId8" Type="http://schemas.openxmlformats.org/officeDocument/2006/relationships/hyperlink" Target="https://www.researchgate.net/profile/Ming-Ta-Yang-2"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BF63"/>
        </a:solidFill>
      </p:bgPr>
    </p:bg>
    <p:spTree>
      <p:nvGrpSpPr>
        <p:cNvPr id="88" name="Shape 88"/>
        <p:cNvGrpSpPr/>
        <p:nvPr/>
      </p:nvGrpSpPr>
      <p:grpSpPr>
        <a:xfrm>
          <a:off x="0" y="0"/>
          <a:ext cx="0" cy="0"/>
          <a:chOff x="0" y="0"/>
          <a:chExt cx="0" cy="0"/>
        </a:xfrm>
      </p:grpSpPr>
      <p:pic>
        <p:nvPicPr>
          <p:cNvPr id="89" name="Google Shape;89;p13"/>
          <p:cNvPicPr preferRelativeResize="0"/>
          <p:nvPr/>
        </p:nvPicPr>
        <p:blipFill rotWithShape="1">
          <a:blip r:embed="rId3">
            <a:alphaModFix/>
          </a:blip>
          <a:srcRect b="0" l="5328" r="4508" t="0"/>
          <a:stretch/>
        </p:blipFill>
        <p:spPr>
          <a:xfrm>
            <a:off x="0" y="857700"/>
            <a:ext cx="9144000" cy="5704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2"/>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graphicFrame>
        <p:nvGraphicFramePr>
          <p:cNvPr id="170" name="Google Shape;170;p22"/>
          <p:cNvGraphicFramePr/>
          <p:nvPr/>
        </p:nvGraphicFramePr>
        <p:xfrm>
          <a:off x="699588" y="528925"/>
          <a:ext cx="3000000" cy="3000000"/>
        </p:xfrm>
        <a:graphic>
          <a:graphicData uri="http://schemas.openxmlformats.org/drawingml/2006/table">
            <a:tbl>
              <a:tblPr>
                <a:noFill/>
                <a:tableStyleId>{65BF0A61-F680-437F-8B22-8FAB3FA9779B}</a:tableStyleId>
              </a:tblPr>
              <a:tblGrid>
                <a:gridCol w="592700"/>
                <a:gridCol w="997300"/>
                <a:gridCol w="1762875"/>
                <a:gridCol w="2195975"/>
                <a:gridCol w="2195975"/>
              </a:tblGrid>
              <a:tr h="1019050">
                <a:tc>
                  <a:txBody>
                    <a:bodyPr/>
                    <a:lstStyle/>
                    <a:p>
                      <a:pPr indent="0" lvl="0" marL="0" rtl="0" algn="ctr">
                        <a:spcBef>
                          <a:spcPts val="0"/>
                        </a:spcBef>
                        <a:spcAft>
                          <a:spcPts val="0"/>
                        </a:spcAft>
                        <a:buNone/>
                      </a:pPr>
                      <a:r>
                        <a:rPr lang="en-IN" sz="1500">
                          <a:latin typeface="Times New Roman"/>
                          <a:ea typeface="Times New Roman"/>
                          <a:cs typeface="Times New Roman"/>
                          <a:sym typeface="Times New Roman"/>
                        </a:rPr>
                        <a:t>3</a:t>
                      </a:r>
                      <a:endParaRPr sz="1500">
                        <a:latin typeface="Times New Roman"/>
                        <a:ea typeface="Times New Roman"/>
                        <a:cs typeface="Times New Roman"/>
                        <a:sym typeface="Times New Roman"/>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just">
                        <a:spcBef>
                          <a:spcPts val="0"/>
                        </a:spcBef>
                        <a:spcAft>
                          <a:spcPts val="0"/>
                        </a:spcAft>
                        <a:buNone/>
                      </a:pPr>
                      <a:r>
                        <a:rPr lang="en-IN" sz="1200">
                          <a:latin typeface="Times New Roman"/>
                          <a:ea typeface="Times New Roman"/>
                          <a:cs typeface="Times New Roman"/>
                          <a:sym typeface="Times New Roman"/>
                        </a:rPr>
                        <a:t>5 september 2014</a:t>
                      </a:r>
                      <a:endParaRPr sz="1200">
                        <a:latin typeface="Times New Roman"/>
                        <a:ea typeface="Times New Roman"/>
                        <a:cs typeface="Times New Roman"/>
                        <a:sym typeface="Times New Roman"/>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just">
                        <a:spcBef>
                          <a:spcPts val="0"/>
                        </a:spcBef>
                        <a:spcAft>
                          <a:spcPts val="0"/>
                        </a:spcAft>
                        <a:buNone/>
                      </a:pPr>
                      <a:r>
                        <a:rPr lang="en-IN" sz="1200">
                          <a:latin typeface="Times New Roman"/>
                          <a:ea typeface="Times New Roman"/>
                          <a:cs typeface="Times New Roman"/>
                          <a:sym typeface="Times New Roman"/>
                        </a:rPr>
                        <a:t>Hossein Karami, Mohammad Javed Sanjari</a:t>
                      </a:r>
                      <a:endParaRPr sz="1200">
                        <a:latin typeface="Times New Roman"/>
                        <a:ea typeface="Times New Roman"/>
                        <a:cs typeface="Times New Roman"/>
                        <a:sym typeface="Times New Roman"/>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just">
                        <a:spcBef>
                          <a:spcPts val="0"/>
                        </a:spcBef>
                        <a:spcAft>
                          <a:spcPts val="0"/>
                        </a:spcAft>
                        <a:buNone/>
                      </a:pPr>
                      <a:r>
                        <a:rPr lang="en-IN" sz="1200">
                          <a:latin typeface="Times New Roman"/>
                          <a:ea typeface="Times New Roman"/>
                          <a:cs typeface="Times New Roman"/>
                          <a:sym typeface="Times New Roman"/>
                        </a:rPr>
                        <a:t>An Optimal Dispatch Algorithm for managing Residential Distributed Energy Resources. </a:t>
                      </a:r>
                      <a:endParaRPr sz="1200">
                        <a:latin typeface="Times New Roman"/>
                        <a:ea typeface="Times New Roman"/>
                        <a:cs typeface="Times New Roman"/>
                        <a:sym typeface="Times New Roman"/>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just">
                        <a:spcBef>
                          <a:spcPts val="0"/>
                        </a:spcBef>
                        <a:spcAft>
                          <a:spcPts val="0"/>
                        </a:spcAft>
                        <a:buClr>
                          <a:schemeClr val="dk1"/>
                        </a:buClr>
                        <a:buSzPts val="1100"/>
                        <a:buFont typeface="Arial"/>
                        <a:buNone/>
                      </a:pPr>
                      <a:r>
                        <a:rPr lang="en-IN" sz="1200">
                          <a:solidFill>
                            <a:schemeClr val="dk1"/>
                          </a:solidFill>
                          <a:highlight>
                            <a:srgbClr val="FFFFFF"/>
                          </a:highlight>
                          <a:latin typeface="Times New Roman"/>
                          <a:ea typeface="Times New Roman"/>
                          <a:cs typeface="Times New Roman"/>
                          <a:sym typeface="Times New Roman"/>
                        </a:rPr>
                        <a:t>The third paper [3] deals with a residential hybrid thermal grid-connected home energy system, including a fuel-cell and a battery as energy storage system (ESS). A day-ahead scheduling algorithm for managing different resources is developed to generate an efficient look-up table that determines an optimal operation schedule for the distributed energy resources at each time interval, so that the operation cost of a smart house is minimized.</a:t>
                      </a:r>
                      <a:endParaRPr sz="1200">
                        <a:latin typeface="Times New Roman"/>
                        <a:ea typeface="Times New Roman"/>
                        <a:cs typeface="Times New Roman"/>
                        <a:sym typeface="Times New Roman"/>
                      </a:endParaRPr>
                    </a:p>
                  </a:txBody>
                  <a:tcPr marT="91425" marB="91425" marR="91425" marL="91425">
                    <a:lnT cap="flat" cmpd="sng" w="9525">
                      <a:solidFill>
                        <a:srgbClr val="9E9E9E"/>
                      </a:solidFill>
                      <a:prstDash val="solid"/>
                      <a:round/>
                      <a:headEnd len="sm" w="sm" type="none"/>
                      <a:tailEnd len="sm" w="sm" type="none"/>
                    </a:lnT>
                  </a:tcPr>
                </a:tc>
              </a:tr>
              <a:tr h="785550">
                <a:tc>
                  <a:txBody>
                    <a:bodyPr/>
                    <a:lstStyle/>
                    <a:p>
                      <a:pPr indent="0" lvl="0" marL="0" rtl="0" algn="ctr">
                        <a:spcBef>
                          <a:spcPts val="0"/>
                        </a:spcBef>
                        <a:spcAft>
                          <a:spcPts val="0"/>
                        </a:spcAft>
                        <a:buNone/>
                      </a:pPr>
                      <a:r>
                        <a:rPr lang="en-IN" sz="1500">
                          <a:latin typeface="Times New Roman"/>
                          <a:ea typeface="Times New Roman"/>
                          <a:cs typeface="Times New Roman"/>
                          <a:sym typeface="Times New Roman"/>
                        </a:rPr>
                        <a:t> 4</a:t>
                      </a:r>
                      <a:endParaRPr sz="1500">
                        <a:latin typeface="Times New Roman"/>
                        <a:ea typeface="Times New Roman"/>
                        <a:cs typeface="Times New Roman"/>
                        <a:sym typeface="Times New Roman"/>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just">
                        <a:spcBef>
                          <a:spcPts val="0"/>
                        </a:spcBef>
                        <a:spcAft>
                          <a:spcPts val="0"/>
                        </a:spcAft>
                        <a:buNone/>
                      </a:pPr>
                      <a:r>
                        <a:rPr lang="en-IN" sz="1200">
                          <a:solidFill>
                            <a:srgbClr val="333333"/>
                          </a:solidFill>
                          <a:highlight>
                            <a:srgbClr val="FFFFFF"/>
                          </a:highlight>
                          <a:latin typeface="Times New Roman"/>
                          <a:ea typeface="Times New Roman"/>
                          <a:cs typeface="Times New Roman"/>
                          <a:sym typeface="Times New Roman"/>
                        </a:rPr>
                        <a:t>22 October 2014</a:t>
                      </a:r>
                      <a:endParaRPr sz="1200">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just">
                        <a:spcBef>
                          <a:spcPts val="1000"/>
                        </a:spcBef>
                        <a:spcAft>
                          <a:spcPts val="1000"/>
                        </a:spcAft>
                        <a:buClr>
                          <a:schemeClr val="dk1"/>
                        </a:buClr>
                        <a:buSzPts val="1100"/>
                        <a:buFont typeface="Arial"/>
                        <a:buNone/>
                      </a:pPr>
                      <a:r>
                        <a:rPr lang="en-IN" sz="1200">
                          <a:solidFill>
                            <a:schemeClr val="dk1"/>
                          </a:solidFill>
                          <a:highlight>
                            <a:srgbClr val="FFFFFF"/>
                          </a:highlight>
                          <a:uFill>
                            <a:noFill/>
                          </a:uFill>
                          <a:latin typeface="Times New Roman"/>
                          <a:ea typeface="Times New Roman"/>
                          <a:cs typeface="Times New Roman"/>
                          <a:sym typeface="Times New Roman"/>
                          <a:hlinkClick r:id="rId3">
                            <a:extLst>
                              <a:ext uri="{A12FA001-AC4F-418D-AE19-62706E023703}">
                                <ahyp:hlinkClr val="tx"/>
                              </a:ext>
                            </a:extLst>
                          </a:hlinkClick>
                        </a:rPr>
                        <a:t>Bing Zhu</a:t>
                      </a:r>
                      <a:r>
                        <a:rPr lang="en-IN" sz="1200">
                          <a:solidFill>
                            <a:schemeClr val="dk1"/>
                          </a:solidFill>
                          <a:highlight>
                            <a:srgbClr val="FFFFFF"/>
                          </a:highlight>
                          <a:latin typeface="Times New Roman"/>
                          <a:ea typeface="Times New Roman"/>
                          <a:cs typeface="Times New Roman"/>
                          <a:sym typeface="Times New Roman"/>
                        </a:rPr>
                        <a:t>, </a:t>
                      </a:r>
                      <a:r>
                        <a:rPr lang="en-IN" sz="1200">
                          <a:solidFill>
                            <a:schemeClr val="dk1"/>
                          </a:solidFill>
                          <a:highlight>
                            <a:srgbClr val="FFFFFF"/>
                          </a:highlight>
                          <a:uFill>
                            <a:noFill/>
                          </a:uFill>
                          <a:latin typeface="Times New Roman"/>
                          <a:ea typeface="Times New Roman"/>
                          <a:cs typeface="Times New Roman"/>
                          <a:sym typeface="Times New Roman"/>
                          <a:hlinkClick r:id="rId4">
                            <a:extLst>
                              <a:ext uri="{A12FA001-AC4F-418D-AE19-62706E023703}">
                                <ahyp:hlinkClr val="tx"/>
                              </a:ext>
                            </a:extLst>
                          </a:hlinkClick>
                        </a:rPr>
                        <a:t>Henerica Tazvinga</a:t>
                      </a:r>
                      <a:r>
                        <a:rPr b="1" lang="en-IN" sz="1200">
                          <a:solidFill>
                            <a:schemeClr val="dk1"/>
                          </a:solidFill>
                          <a:latin typeface="Times New Roman"/>
                          <a:ea typeface="Times New Roman"/>
                          <a:cs typeface="Times New Roman"/>
                          <a:sym typeface="Times New Roman"/>
                        </a:rPr>
                        <a:t>, </a:t>
                      </a:r>
                      <a:r>
                        <a:rPr lang="en-IN" sz="1200">
                          <a:solidFill>
                            <a:schemeClr val="dk1"/>
                          </a:solidFill>
                          <a:highlight>
                            <a:srgbClr val="FFFFFF"/>
                          </a:highlight>
                          <a:uFill>
                            <a:noFill/>
                          </a:uFill>
                          <a:latin typeface="Times New Roman"/>
                          <a:ea typeface="Times New Roman"/>
                          <a:cs typeface="Times New Roman"/>
                          <a:sym typeface="Times New Roman"/>
                          <a:hlinkClick r:id="rId5">
                            <a:extLst>
                              <a:ext uri="{A12FA001-AC4F-418D-AE19-62706E023703}">
                                <ahyp:hlinkClr val="tx"/>
                              </a:ext>
                            </a:extLst>
                          </a:hlinkClick>
                        </a:rPr>
                        <a:t>Xiaohua Xia</a:t>
                      </a:r>
                      <a:r>
                        <a:rPr lang="en-IN" sz="1200">
                          <a:solidFill>
                            <a:schemeClr val="dk1"/>
                          </a:solidFill>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just">
                        <a:spcBef>
                          <a:spcPts val="1000"/>
                        </a:spcBef>
                        <a:spcAft>
                          <a:spcPts val="1000"/>
                        </a:spcAft>
                        <a:buClr>
                          <a:schemeClr val="dk1"/>
                        </a:buClr>
                        <a:buSzPts val="1100"/>
                        <a:buFont typeface="Arial"/>
                        <a:buNone/>
                      </a:pPr>
                      <a:r>
                        <a:rPr lang="en-IN" sz="1200">
                          <a:solidFill>
                            <a:schemeClr val="dk1"/>
                          </a:solidFill>
                          <a:latin typeface="Times New Roman"/>
                          <a:ea typeface="Times New Roman"/>
                          <a:cs typeface="Times New Roman"/>
                          <a:sym typeface="Times New Roman"/>
                        </a:rPr>
                        <a:t>Switched model predictive control for energy dispatching of a photovoltaic diesel battery hybrid power system.</a:t>
                      </a:r>
                      <a:endParaRPr sz="1200">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just">
                        <a:lnSpc>
                          <a:spcPct val="130000"/>
                        </a:lnSpc>
                        <a:spcBef>
                          <a:spcPts val="0"/>
                        </a:spcBef>
                        <a:spcAft>
                          <a:spcPts val="0"/>
                        </a:spcAft>
                        <a:buClr>
                          <a:schemeClr val="dk1"/>
                        </a:buClr>
                        <a:buSzPts val="1100"/>
                        <a:buFont typeface="Arial"/>
                        <a:buNone/>
                      </a:pPr>
                      <a:r>
                        <a:rPr lang="en-IN" sz="1200">
                          <a:solidFill>
                            <a:schemeClr val="dk1"/>
                          </a:solidFill>
                          <a:latin typeface="Times New Roman"/>
                          <a:ea typeface="Times New Roman"/>
                          <a:cs typeface="Times New Roman"/>
                          <a:sym typeface="Times New Roman"/>
                        </a:rPr>
                        <a:t>Suggests an energy management system for HPP’s powered by PV and diesel batteries.</a:t>
                      </a:r>
                      <a:endParaRPr sz="1200">
                        <a:solidFill>
                          <a:schemeClr val="dk1"/>
                        </a:solidFill>
                        <a:latin typeface="Times New Roman"/>
                        <a:ea typeface="Times New Roman"/>
                        <a:cs typeface="Times New Roman"/>
                        <a:sym typeface="Times New Roman"/>
                      </a:endParaRPr>
                    </a:p>
                    <a:p>
                      <a:pPr indent="0" lvl="0" marL="0" rtl="0" algn="just">
                        <a:spcBef>
                          <a:spcPts val="1000"/>
                        </a:spcBef>
                        <a:spcAft>
                          <a:spcPts val="1000"/>
                        </a:spcAft>
                        <a:buNone/>
                      </a:pPr>
                      <a:r>
                        <a:t/>
                      </a:r>
                      <a:endParaRPr sz="1200">
                        <a:solidFill>
                          <a:schemeClr val="dk1"/>
                        </a:solidFill>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r>
              <a:tr h="994625">
                <a:tc>
                  <a:txBody>
                    <a:bodyPr/>
                    <a:lstStyle/>
                    <a:p>
                      <a:pPr indent="0" lvl="0" marL="0" rtl="0" algn="ctr">
                        <a:spcBef>
                          <a:spcPts val="0"/>
                        </a:spcBef>
                        <a:spcAft>
                          <a:spcPts val="0"/>
                        </a:spcAft>
                        <a:buNone/>
                      </a:pPr>
                      <a:r>
                        <a:rPr lang="en-IN" sz="1500">
                          <a:latin typeface="Times New Roman"/>
                          <a:ea typeface="Times New Roman"/>
                          <a:cs typeface="Times New Roman"/>
                          <a:sym typeface="Times New Roman"/>
                        </a:rPr>
                        <a:t> 5</a:t>
                      </a:r>
                      <a:endParaRPr sz="1500">
                        <a:latin typeface="Times New Roman"/>
                        <a:ea typeface="Times New Roman"/>
                        <a:cs typeface="Times New Roman"/>
                        <a:sym typeface="Times New Roman"/>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just">
                        <a:spcBef>
                          <a:spcPts val="0"/>
                        </a:spcBef>
                        <a:spcAft>
                          <a:spcPts val="0"/>
                        </a:spcAft>
                        <a:buNone/>
                      </a:pPr>
                      <a:r>
                        <a:rPr lang="en-IN" sz="1200">
                          <a:latin typeface="Times New Roman"/>
                          <a:ea typeface="Times New Roman"/>
                          <a:cs typeface="Times New Roman"/>
                          <a:sym typeface="Times New Roman"/>
                        </a:rPr>
                        <a:t>3 July 2021</a:t>
                      </a:r>
                      <a:endParaRPr sz="1200">
                        <a:solidFill>
                          <a:srgbClr val="333333"/>
                        </a:solidFill>
                        <a:highlight>
                          <a:srgbClr val="FFFFFF"/>
                        </a:highlight>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just">
                        <a:lnSpc>
                          <a:spcPct val="130000"/>
                        </a:lnSpc>
                        <a:spcBef>
                          <a:spcPts val="0"/>
                        </a:spcBef>
                        <a:spcAft>
                          <a:spcPts val="600"/>
                        </a:spcAft>
                        <a:buClr>
                          <a:schemeClr val="dk1"/>
                        </a:buClr>
                        <a:buSzPts val="1100"/>
                        <a:buFont typeface="Arial"/>
                        <a:buNone/>
                      </a:pPr>
                      <a:r>
                        <a:rPr lang="en-IN" sz="1200">
                          <a:solidFill>
                            <a:schemeClr val="dk1"/>
                          </a:solidFill>
                          <a:highlight>
                            <a:srgbClr val="FFFFFF"/>
                          </a:highlight>
                          <a:uFill>
                            <a:noFill/>
                          </a:uFill>
                          <a:latin typeface="Times New Roman"/>
                          <a:ea typeface="Times New Roman"/>
                          <a:cs typeface="Times New Roman"/>
                          <a:sym typeface="Times New Roman"/>
                          <a:hlinkClick r:id="rId6">
                            <a:extLst>
                              <a:ext uri="{A12FA001-AC4F-418D-AE19-62706E023703}">
                                <ahyp:hlinkClr val="tx"/>
                              </a:ext>
                            </a:extLst>
                          </a:hlinkClick>
                        </a:rPr>
                        <a:t>Baraa Mohandes</a:t>
                      </a:r>
                      <a:r>
                        <a:rPr lang="en-IN" sz="1200">
                          <a:solidFill>
                            <a:schemeClr val="dk1"/>
                          </a:solidFill>
                          <a:latin typeface="Times New Roman"/>
                          <a:ea typeface="Times New Roman"/>
                          <a:cs typeface="Times New Roman"/>
                          <a:sym typeface="Times New Roman"/>
                        </a:rPr>
                        <a:t>,</a:t>
                      </a:r>
                      <a:r>
                        <a:rPr lang="en-IN" sz="1200">
                          <a:solidFill>
                            <a:schemeClr val="dk1"/>
                          </a:solidFill>
                          <a:highlight>
                            <a:srgbClr val="FFFFFF"/>
                          </a:highlight>
                          <a:uFill>
                            <a:noFill/>
                          </a:uFill>
                          <a:latin typeface="Times New Roman"/>
                          <a:ea typeface="Times New Roman"/>
                          <a:cs typeface="Times New Roman"/>
                          <a:sym typeface="Times New Roman"/>
                          <a:hlinkClick r:id="rId7">
                            <a:extLst>
                              <a:ext uri="{A12FA001-AC4F-418D-AE19-62706E023703}">
                                <ahyp:hlinkClr val="tx"/>
                              </a:ext>
                            </a:extLst>
                          </a:hlinkClick>
                        </a:rPr>
                        <a:t>Maisam Wahbah</a:t>
                      </a:r>
                      <a:r>
                        <a:rPr lang="en-IN" sz="1200">
                          <a:solidFill>
                            <a:schemeClr val="dk1"/>
                          </a:solidFill>
                          <a:highlight>
                            <a:srgbClr val="FFFFFF"/>
                          </a:highlight>
                          <a:latin typeface="Times New Roman"/>
                          <a:ea typeface="Times New Roman"/>
                          <a:cs typeface="Times New Roman"/>
                          <a:sym typeface="Times New Roman"/>
                        </a:rPr>
                        <a:t>, </a:t>
                      </a:r>
                      <a:r>
                        <a:rPr lang="en-IN" sz="1200">
                          <a:solidFill>
                            <a:schemeClr val="dk1"/>
                          </a:solidFill>
                          <a:highlight>
                            <a:srgbClr val="FFFFFF"/>
                          </a:highlight>
                          <a:uFill>
                            <a:noFill/>
                          </a:uFill>
                          <a:latin typeface="Times New Roman"/>
                          <a:ea typeface="Times New Roman"/>
                          <a:cs typeface="Times New Roman"/>
                          <a:sym typeface="Times New Roman"/>
                          <a:hlinkClick r:id="rId8">
                            <a:extLst>
                              <a:ext uri="{A12FA001-AC4F-418D-AE19-62706E023703}">
                                <ahyp:hlinkClr val="tx"/>
                              </a:ext>
                            </a:extLst>
                          </a:hlinkClick>
                        </a:rPr>
                        <a:t>Mohamed Shawky El Moursi</a:t>
                      </a:r>
                      <a:r>
                        <a:rPr lang="en-IN" sz="1200">
                          <a:solidFill>
                            <a:schemeClr val="dk1"/>
                          </a:solidFill>
                          <a:highlight>
                            <a:srgbClr val="FFFFFF"/>
                          </a:highlight>
                          <a:latin typeface="Times New Roman"/>
                          <a:ea typeface="Times New Roman"/>
                          <a:cs typeface="Times New Roman"/>
                          <a:sym typeface="Times New Roman"/>
                        </a:rPr>
                        <a:t>, </a:t>
                      </a:r>
                      <a:r>
                        <a:rPr lang="en-IN" sz="1200">
                          <a:solidFill>
                            <a:schemeClr val="dk1"/>
                          </a:solidFill>
                          <a:highlight>
                            <a:srgbClr val="FFFFFF"/>
                          </a:highlight>
                          <a:uFill>
                            <a:noFill/>
                          </a:uFill>
                          <a:latin typeface="Times New Roman"/>
                          <a:ea typeface="Times New Roman"/>
                          <a:cs typeface="Times New Roman"/>
                          <a:sym typeface="Times New Roman"/>
                          <a:hlinkClick r:id="rId9">
                            <a:extLst>
                              <a:ext uri="{A12FA001-AC4F-418D-AE19-62706E023703}">
                                <ahyp:hlinkClr val="tx"/>
                              </a:ext>
                            </a:extLst>
                          </a:hlinkClick>
                        </a:rPr>
                        <a:t>Tarek H.M. El-Fouly</a:t>
                      </a:r>
                      <a:r>
                        <a:rPr lang="en-IN" sz="1200">
                          <a:solidFill>
                            <a:schemeClr val="dk1"/>
                          </a:solidFill>
                          <a:latin typeface="Times New Roman"/>
                          <a:ea typeface="Times New Roman"/>
                          <a:cs typeface="Times New Roman"/>
                          <a:sym typeface="Times New Roman"/>
                        </a:rPr>
                        <a:t> </a:t>
                      </a:r>
                      <a:endParaRPr sz="1200">
                        <a:highlight>
                          <a:srgbClr val="FFFFFF"/>
                        </a:highlight>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just">
                        <a:lnSpc>
                          <a:spcPct val="130000"/>
                        </a:lnSpc>
                        <a:spcBef>
                          <a:spcPts val="0"/>
                        </a:spcBef>
                        <a:spcAft>
                          <a:spcPts val="600"/>
                        </a:spcAft>
                        <a:buClr>
                          <a:schemeClr val="dk1"/>
                        </a:buClr>
                        <a:buSzPts val="1100"/>
                        <a:buFont typeface="Arial"/>
                        <a:buNone/>
                      </a:pPr>
                      <a:r>
                        <a:rPr lang="en-IN" sz="1200">
                          <a:solidFill>
                            <a:schemeClr val="dk1"/>
                          </a:solidFill>
                          <a:latin typeface="Times New Roman"/>
                          <a:ea typeface="Times New Roman"/>
                          <a:cs typeface="Times New Roman"/>
                          <a:sym typeface="Times New Roman"/>
                        </a:rPr>
                        <a:t>Renewable Energy Management System: Optimum Design and Hourly Dispatch.</a:t>
                      </a:r>
                      <a:endParaRPr sz="1200">
                        <a:solidFill>
                          <a:schemeClr val="dk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just">
                        <a:lnSpc>
                          <a:spcPct val="130000"/>
                        </a:lnSpc>
                        <a:spcBef>
                          <a:spcPts val="0"/>
                        </a:spcBef>
                        <a:spcAft>
                          <a:spcPts val="600"/>
                        </a:spcAft>
                        <a:buNone/>
                      </a:pPr>
                      <a:r>
                        <a:rPr lang="en-IN" sz="1200">
                          <a:solidFill>
                            <a:schemeClr val="dk1"/>
                          </a:solidFill>
                          <a:latin typeface="Times New Roman"/>
                          <a:ea typeface="Times New Roman"/>
                          <a:cs typeface="Times New Roman"/>
                          <a:sym typeface="Times New Roman"/>
                        </a:rPr>
                        <a:t>Suggests the use of hourly scheduling of energy sources.</a:t>
                      </a:r>
                      <a:endParaRPr sz="1200">
                        <a:solidFill>
                          <a:schemeClr val="dk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71" name="Google Shape;171;p22"/>
          <p:cNvSpPr txBox="1"/>
          <p:nvPr>
            <p:ph idx="10" type="dt"/>
          </p:nvPr>
        </p:nvSpPr>
        <p:spPr>
          <a:xfrm>
            <a:off x="457200" y="6356350"/>
            <a:ext cx="7374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solidFill>
                  <a:srgbClr val="999999"/>
                </a:solidFill>
              </a:rPr>
              <a:t>22-11-2023                                   Hybrid Energy inspired DC Micro-grid System using Machine Learning </a:t>
            </a:r>
            <a:endParaRPr>
              <a:solidFill>
                <a:srgbClr val="999999"/>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3"/>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IN"/>
              <a:t>                   LIMITATIONS</a:t>
            </a:r>
            <a:endParaRPr/>
          </a:p>
        </p:txBody>
      </p:sp>
      <p:sp>
        <p:nvSpPr>
          <p:cNvPr id="178" name="Google Shape;178;p23"/>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387350" lvl="0" marL="457200" rtl="0" algn="just">
              <a:spcBef>
                <a:spcPts val="0"/>
              </a:spcBef>
              <a:spcAft>
                <a:spcPts val="0"/>
              </a:spcAft>
              <a:buSzPts val="2500"/>
              <a:buFont typeface="Times New Roman"/>
              <a:buAutoNum type="arabicPeriod"/>
            </a:pPr>
            <a:r>
              <a:rPr lang="en-IN" sz="2500">
                <a:highlight>
                  <a:srgbClr val="FFFFFF"/>
                </a:highlight>
                <a:latin typeface="Times New Roman"/>
                <a:ea typeface="Times New Roman"/>
                <a:cs typeface="Times New Roman"/>
                <a:sym typeface="Times New Roman"/>
              </a:rPr>
              <a:t>The gaps which we identified in the base paper [1] were that all of the model training and testing was done using simulated datasets and not on any actual grid / microgrid system.</a:t>
            </a:r>
            <a:endParaRPr sz="2500">
              <a:highlight>
                <a:srgbClr val="FFFFFF"/>
              </a:highlight>
              <a:latin typeface="Times New Roman"/>
              <a:ea typeface="Times New Roman"/>
              <a:cs typeface="Times New Roman"/>
              <a:sym typeface="Times New Roman"/>
            </a:endParaRPr>
          </a:p>
          <a:p>
            <a:pPr indent="0" lvl="0" marL="0" rtl="0" algn="l">
              <a:spcBef>
                <a:spcPts val="360"/>
              </a:spcBef>
              <a:spcAft>
                <a:spcPts val="0"/>
              </a:spcAft>
              <a:buNone/>
            </a:pPr>
            <a:r>
              <a:t/>
            </a:r>
            <a:endParaRPr sz="4500"/>
          </a:p>
          <a:p>
            <a:pPr indent="-387350" lvl="0" marL="457200" rtl="0" algn="just">
              <a:spcBef>
                <a:spcPts val="0"/>
              </a:spcBef>
              <a:spcAft>
                <a:spcPts val="0"/>
              </a:spcAft>
              <a:buSzPts val="2500"/>
              <a:buFont typeface="Times New Roman"/>
              <a:buAutoNum type="arabicPeriod"/>
            </a:pPr>
            <a:r>
              <a:rPr lang="en-IN" sz="2500">
                <a:highlight>
                  <a:srgbClr val="FFFFFF"/>
                </a:highlight>
                <a:latin typeface="Times New Roman"/>
                <a:ea typeface="Times New Roman"/>
                <a:cs typeface="Times New Roman"/>
                <a:sym typeface="Times New Roman"/>
              </a:rPr>
              <a:t>The second paper [2] made use of raw data collected from PV systems to train a model using a long short term memory approach to forecast  one day-ahead solar power generation but did not explore other renewable energy sources. </a:t>
            </a:r>
            <a:endParaRPr sz="2500">
              <a:highlight>
                <a:srgbClr val="FFFFFF"/>
              </a:highlight>
              <a:latin typeface="Times New Roman"/>
              <a:ea typeface="Times New Roman"/>
              <a:cs typeface="Times New Roman"/>
              <a:sym typeface="Times New Roman"/>
            </a:endParaRPr>
          </a:p>
          <a:p>
            <a:pPr indent="0" lvl="0" marL="0" rtl="0" algn="l">
              <a:spcBef>
                <a:spcPts val="360"/>
              </a:spcBef>
              <a:spcAft>
                <a:spcPts val="0"/>
              </a:spcAft>
              <a:buNone/>
            </a:pPr>
            <a:r>
              <a:t/>
            </a:r>
            <a:endParaRPr sz="4500"/>
          </a:p>
          <a:p>
            <a:pPr indent="0" lvl="0" marL="0" rtl="0" algn="l">
              <a:spcBef>
                <a:spcPts val="360"/>
              </a:spcBef>
              <a:spcAft>
                <a:spcPts val="0"/>
              </a:spcAft>
              <a:buNone/>
            </a:pPr>
            <a:r>
              <a:t/>
            </a:r>
            <a:endParaRPr sz="4500"/>
          </a:p>
        </p:txBody>
      </p:sp>
      <p:sp>
        <p:nvSpPr>
          <p:cNvPr id="179" name="Google Shape;179;p23"/>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180" name="Google Shape;180;p23"/>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181" name="Google Shape;181;p23"/>
          <p:cNvSpPr txBox="1"/>
          <p:nvPr>
            <p:ph idx="10" type="dt"/>
          </p:nvPr>
        </p:nvSpPr>
        <p:spPr>
          <a:xfrm>
            <a:off x="457200" y="6356350"/>
            <a:ext cx="7374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solidFill>
                  <a:srgbClr val="999999"/>
                </a:solidFill>
              </a:rPr>
              <a:t>22-11-2023                                   Hybrid Energy inspired DC Micro-grid System using Machine Learning </a:t>
            </a:r>
            <a:endParaRPr>
              <a:solidFill>
                <a:srgbClr val="99999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4"/>
          <p:cNvSpPr txBox="1"/>
          <p:nvPr>
            <p:ph type="title"/>
          </p:nvPr>
        </p:nvSpPr>
        <p:spPr>
          <a:xfrm>
            <a:off x="457200" y="274638"/>
            <a:ext cx="8229600" cy="11430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ts val="990"/>
              <a:buFont typeface="Arial"/>
              <a:buNone/>
            </a:pPr>
            <a:r>
              <a:rPr b="1" lang="en-IN"/>
              <a:t>DOMAIN ANALYSIS</a:t>
            </a:r>
            <a:endParaRPr b="1"/>
          </a:p>
          <a:p>
            <a:pPr indent="0" lvl="0" marL="0" rtl="0" algn="ctr">
              <a:spcBef>
                <a:spcPts val="0"/>
              </a:spcBef>
              <a:spcAft>
                <a:spcPts val="0"/>
              </a:spcAft>
              <a:buNone/>
            </a:pPr>
            <a:r>
              <a:t/>
            </a:r>
            <a:endParaRPr/>
          </a:p>
        </p:txBody>
      </p:sp>
      <p:sp>
        <p:nvSpPr>
          <p:cNvPr id="188" name="Google Shape;188;p24"/>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189" name="Google Shape;189;p24"/>
          <p:cNvSpPr txBox="1"/>
          <p:nvPr/>
        </p:nvSpPr>
        <p:spPr>
          <a:xfrm>
            <a:off x="671225" y="1187950"/>
            <a:ext cx="3669900" cy="501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IN" sz="2000"/>
              <a:t>STATISTICS </a:t>
            </a:r>
            <a:r>
              <a:rPr i="1" lang="en-IN"/>
              <a:t>(to justify the demand)</a:t>
            </a:r>
            <a:endParaRPr i="1"/>
          </a:p>
          <a:p>
            <a:pPr indent="0" lvl="0" marL="457200" rtl="0" algn="l">
              <a:lnSpc>
                <a:spcPct val="115000"/>
              </a:lnSpc>
              <a:spcBef>
                <a:spcPts val="1200"/>
              </a:spcBef>
              <a:spcAft>
                <a:spcPts val="0"/>
              </a:spcAft>
              <a:buNone/>
            </a:pPr>
            <a:r>
              <a:t/>
            </a:r>
            <a:endParaRPr b="1" sz="100"/>
          </a:p>
          <a:p>
            <a:pPr indent="-349250" lvl="0" marL="457200" rtl="0" algn="l">
              <a:lnSpc>
                <a:spcPct val="115000"/>
              </a:lnSpc>
              <a:spcBef>
                <a:spcPts val="1200"/>
              </a:spcBef>
              <a:spcAft>
                <a:spcPts val="0"/>
              </a:spcAft>
              <a:buSzPts val="1900"/>
              <a:buFont typeface="Comfortaa"/>
              <a:buChar char="●"/>
            </a:pPr>
            <a:r>
              <a:rPr b="1" lang="en-IN" sz="1900">
                <a:latin typeface="Comfortaa"/>
                <a:ea typeface="Comfortaa"/>
                <a:cs typeface="Comfortaa"/>
                <a:sym typeface="Comfortaa"/>
              </a:rPr>
              <a:t>237.26 GW</a:t>
            </a:r>
            <a:endParaRPr b="1" sz="1900">
              <a:latin typeface="Comfortaa"/>
              <a:ea typeface="Comfortaa"/>
              <a:cs typeface="Comfortaa"/>
              <a:sym typeface="Comfortaa"/>
            </a:endParaRPr>
          </a:p>
          <a:p>
            <a:pPr indent="0" lvl="0" marL="0" rtl="0" algn="l">
              <a:lnSpc>
                <a:spcPct val="115000"/>
              </a:lnSpc>
              <a:spcBef>
                <a:spcPts val="1200"/>
              </a:spcBef>
              <a:spcAft>
                <a:spcPts val="0"/>
              </a:spcAft>
              <a:buNone/>
            </a:pPr>
            <a:r>
              <a:rPr i="1" lang="en-IN">
                <a:solidFill>
                  <a:schemeClr val="dk1"/>
                </a:solidFill>
              </a:rPr>
              <a:t>Installed capacity of thermal power in India.</a:t>
            </a:r>
            <a:endParaRPr i="1">
              <a:solidFill>
                <a:schemeClr val="dk1"/>
              </a:solidFill>
            </a:endParaRPr>
          </a:p>
          <a:p>
            <a:pPr indent="0" lvl="0" marL="0" rtl="0" algn="l">
              <a:lnSpc>
                <a:spcPct val="115000"/>
              </a:lnSpc>
              <a:spcBef>
                <a:spcPts val="1200"/>
              </a:spcBef>
              <a:spcAft>
                <a:spcPts val="0"/>
              </a:spcAft>
              <a:buNone/>
            </a:pPr>
            <a:r>
              <a:t/>
            </a:r>
            <a:endParaRPr sz="600"/>
          </a:p>
          <a:p>
            <a:pPr indent="-349250" lvl="0" marL="457200" rtl="0" algn="l">
              <a:lnSpc>
                <a:spcPct val="115000"/>
              </a:lnSpc>
              <a:spcBef>
                <a:spcPts val="1200"/>
              </a:spcBef>
              <a:spcAft>
                <a:spcPts val="0"/>
              </a:spcAft>
              <a:buSzPts val="1900"/>
              <a:buFont typeface="Comfortaa"/>
              <a:buChar char="●"/>
            </a:pPr>
            <a:r>
              <a:rPr b="1" lang="en-IN" sz="1900">
                <a:latin typeface="Comfortaa"/>
                <a:ea typeface="Comfortaa"/>
                <a:cs typeface="Comfortaa"/>
                <a:sym typeface="Comfortaa"/>
              </a:rPr>
              <a:t>60 %</a:t>
            </a:r>
            <a:endParaRPr b="1" sz="1900">
              <a:latin typeface="Comfortaa"/>
              <a:ea typeface="Comfortaa"/>
              <a:cs typeface="Comfortaa"/>
              <a:sym typeface="Comfortaa"/>
            </a:endParaRPr>
          </a:p>
          <a:p>
            <a:pPr indent="0" lvl="0" marL="0" rtl="0" algn="l">
              <a:lnSpc>
                <a:spcPct val="115000"/>
              </a:lnSpc>
              <a:spcBef>
                <a:spcPts val="1200"/>
              </a:spcBef>
              <a:spcAft>
                <a:spcPts val="0"/>
              </a:spcAft>
              <a:buNone/>
            </a:pPr>
            <a:r>
              <a:rPr i="1" lang="en-IN">
                <a:solidFill>
                  <a:schemeClr val="dk1"/>
                </a:solidFill>
              </a:rPr>
              <a:t>Of the total electricity generation in India.</a:t>
            </a:r>
            <a:endParaRPr i="1">
              <a:solidFill>
                <a:schemeClr val="dk1"/>
              </a:solidFill>
            </a:endParaRPr>
          </a:p>
          <a:p>
            <a:pPr indent="0" lvl="0" marL="0" rtl="0" algn="l">
              <a:lnSpc>
                <a:spcPct val="115000"/>
              </a:lnSpc>
              <a:spcBef>
                <a:spcPts val="1200"/>
              </a:spcBef>
              <a:spcAft>
                <a:spcPts val="0"/>
              </a:spcAft>
              <a:buNone/>
            </a:pPr>
            <a:r>
              <a:t/>
            </a:r>
            <a:endParaRPr sz="500"/>
          </a:p>
          <a:p>
            <a:pPr indent="-349250" lvl="0" marL="457200" rtl="0" algn="l">
              <a:lnSpc>
                <a:spcPct val="115000"/>
              </a:lnSpc>
              <a:spcBef>
                <a:spcPts val="1200"/>
              </a:spcBef>
              <a:spcAft>
                <a:spcPts val="0"/>
              </a:spcAft>
              <a:buClr>
                <a:schemeClr val="dk1"/>
              </a:buClr>
              <a:buSzPts val="1900"/>
              <a:buFont typeface="Comfortaa"/>
              <a:buChar char="●"/>
            </a:pPr>
            <a:r>
              <a:rPr b="1" lang="en-IN" sz="1900">
                <a:solidFill>
                  <a:schemeClr val="dk1"/>
                </a:solidFill>
                <a:latin typeface="Comfortaa"/>
                <a:ea typeface="Comfortaa"/>
                <a:cs typeface="Comfortaa"/>
                <a:sym typeface="Comfortaa"/>
              </a:rPr>
              <a:t>₹ 7/unit</a:t>
            </a:r>
            <a:endParaRPr/>
          </a:p>
          <a:p>
            <a:pPr indent="0" lvl="0" marL="0" rtl="0" algn="l">
              <a:lnSpc>
                <a:spcPct val="115000"/>
              </a:lnSpc>
              <a:spcBef>
                <a:spcPts val="1200"/>
              </a:spcBef>
              <a:spcAft>
                <a:spcPts val="0"/>
              </a:spcAft>
              <a:buNone/>
            </a:pPr>
            <a:r>
              <a:rPr i="1" lang="en-IN"/>
              <a:t>Average cost as of April ‘23.</a:t>
            </a:r>
            <a:endParaRPr i="1"/>
          </a:p>
          <a:p>
            <a:pPr indent="0" lvl="0" marL="0" rtl="0" algn="l">
              <a:lnSpc>
                <a:spcPct val="115000"/>
              </a:lnSpc>
              <a:spcBef>
                <a:spcPts val="1200"/>
              </a:spcBef>
              <a:spcAft>
                <a:spcPts val="0"/>
              </a:spcAft>
              <a:buNone/>
            </a:pPr>
            <a:r>
              <a:t/>
            </a:r>
            <a:endParaRPr i="1" sz="500"/>
          </a:p>
          <a:p>
            <a:pPr indent="-349250" lvl="0" marL="457200" rtl="0" algn="l">
              <a:lnSpc>
                <a:spcPct val="115000"/>
              </a:lnSpc>
              <a:spcBef>
                <a:spcPts val="1200"/>
              </a:spcBef>
              <a:spcAft>
                <a:spcPts val="0"/>
              </a:spcAft>
              <a:buSzPts val="1900"/>
              <a:buFont typeface="Comfortaa"/>
              <a:buChar char="●"/>
            </a:pPr>
            <a:r>
              <a:rPr b="1" lang="en-IN" sz="1900">
                <a:latin typeface="Comfortaa"/>
                <a:ea typeface="Comfortaa"/>
                <a:cs typeface="Comfortaa"/>
                <a:sym typeface="Comfortaa"/>
              </a:rPr>
              <a:t>64 %</a:t>
            </a:r>
            <a:endParaRPr b="1" sz="1900">
              <a:latin typeface="Comfortaa"/>
              <a:ea typeface="Comfortaa"/>
              <a:cs typeface="Comfortaa"/>
              <a:sym typeface="Comfortaa"/>
            </a:endParaRPr>
          </a:p>
          <a:p>
            <a:pPr indent="0" lvl="0" marL="0" rtl="0" algn="l">
              <a:lnSpc>
                <a:spcPct val="115000"/>
              </a:lnSpc>
              <a:spcBef>
                <a:spcPts val="1200"/>
              </a:spcBef>
              <a:spcAft>
                <a:spcPts val="1200"/>
              </a:spcAft>
              <a:buNone/>
            </a:pPr>
            <a:r>
              <a:rPr i="1" lang="en-IN"/>
              <a:t>Users are located in rural areas.</a:t>
            </a:r>
            <a:endParaRPr i="1"/>
          </a:p>
        </p:txBody>
      </p:sp>
      <p:sp>
        <p:nvSpPr>
          <p:cNvPr id="190" name="Google Shape;190;p24"/>
          <p:cNvSpPr txBox="1"/>
          <p:nvPr/>
        </p:nvSpPr>
        <p:spPr>
          <a:xfrm>
            <a:off x="5319425" y="1187950"/>
            <a:ext cx="3669900" cy="3168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IN" sz="2000"/>
              <a:t>STAKEHOLDERS</a:t>
            </a:r>
            <a:endParaRPr b="1" sz="2000"/>
          </a:p>
          <a:p>
            <a:pPr indent="0" lvl="0" marL="457200" rtl="0" algn="l">
              <a:lnSpc>
                <a:spcPct val="115000"/>
              </a:lnSpc>
              <a:spcBef>
                <a:spcPts val="1200"/>
              </a:spcBef>
              <a:spcAft>
                <a:spcPts val="0"/>
              </a:spcAft>
              <a:buNone/>
            </a:pPr>
            <a:r>
              <a:t/>
            </a:r>
            <a:endParaRPr b="1" sz="100"/>
          </a:p>
          <a:p>
            <a:pPr indent="-349250" lvl="0" marL="457200" rtl="0" algn="l">
              <a:lnSpc>
                <a:spcPct val="115000"/>
              </a:lnSpc>
              <a:spcBef>
                <a:spcPts val="1200"/>
              </a:spcBef>
              <a:spcAft>
                <a:spcPts val="0"/>
              </a:spcAft>
              <a:buSzPts val="1900"/>
              <a:buFont typeface="Calibri"/>
              <a:buChar char="●"/>
            </a:pPr>
            <a:r>
              <a:rPr b="1" lang="en-IN" sz="1900">
                <a:latin typeface="Calibri"/>
                <a:ea typeface="Calibri"/>
                <a:cs typeface="Calibri"/>
                <a:sym typeface="Calibri"/>
              </a:rPr>
              <a:t>Direct : </a:t>
            </a:r>
            <a:endParaRPr b="1" sz="1900">
              <a:latin typeface="Calibri"/>
              <a:ea typeface="Calibri"/>
              <a:cs typeface="Calibri"/>
              <a:sym typeface="Calibri"/>
            </a:endParaRPr>
          </a:p>
          <a:p>
            <a:pPr indent="-349250" lvl="0" marL="457200" rtl="0" algn="l">
              <a:lnSpc>
                <a:spcPct val="115000"/>
              </a:lnSpc>
              <a:spcBef>
                <a:spcPts val="0"/>
              </a:spcBef>
              <a:spcAft>
                <a:spcPts val="0"/>
              </a:spcAft>
              <a:buSzPts val="1900"/>
              <a:buFont typeface="Calibri"/>
              <a:buAutoNum type="arabicPeriod"/>
            </a:pPr>
            <a:r>
              <a:rPr lang="en-IN" sz="1900">
                <a:latin typeface="Calibri"/>
                <a:ea typeface="Calibri"/>
                <a:cs typeface="Calibri"/>
                <a:sym typeface="Calibri"/>
              </a:rPr>
              <a:t>Electricity board</a:t>
            </a:r>
            <a:endParaRPr sz="1900">
              <a:latin typeface="Calibri"/>
              <a:ea typeface="Calibri"/>
              <a:cs typeface="Calibri"/>
              <a:sym typeface="Calibri"/>
            </a:endParaRPr>
          </a:p>
          <a:p>
            <a:pPr indent="-349250" lvl="0" marL="457200" rtl="0" algn="l">
              <a:lnSpc>
                <a:spcPct val="115000"/>
              </a:lnSpc>
              <a:spcBef>
                <a:spcPts val="0"/>
              </a:spcBef>
              <a:spcAft>
                <a:spcPts val="0"/>
              </a:spcAft>
              <a:buSzPts val="1900"/>
              <a:buFont typeface="Calibri"/>
              <a:buAutoNum type="arabicPeriod"/>
            </a:pPr>
            <a:r>
              <a:rPr lang="en-IN" sz="1900">
                <a:latin typeface="Calibri"/>
                <a:ea typeface="Calibri"/>
                <a:cs typeface="Calibri"/>
                <a:sym typeface="Calibri"/>
              </a:rPr>
              <a:t>Microgrid users</a:t>
            </a:r>
            <a:endParaRPr sz="1900">
              <a:latin typeface="Calibri"/>
              <a:ea typeface="Calibri"/>
              <a:cs typeface="Calibri"/>
              <a:sym typeface="Calibri"/>
            </a:endParaRPr>
          </a:p>
          <a:p>
            <a:pPr indent="0" lvl="0" marL="457200" rtl="0" algn="l">
              <a:lnSpc>
                <a:spcPct val="115000"/>
              </a:lnSpc>
              <a:spcBef>
                <a:spcPts val="1200"/>
              </a:spcBef>
              <a:spcAft>
                <a:spcPts val="0"/>
              </a:spcAft>
              <a:buNone/>
            </a:pPr>
            <a:r>
              <a:t/>
            </a:r>
            <a:endParaRPr sz="1900">
              <a:latin typeface="Calibri"/>
              <a:ea typeface="Calibri"/>
              <a:cs typeface="Calibri"/>
              <a:sym typeface="Calibri"/>
            </a:endParaRPr>
          </a:p>
          <a:p>
            <a:pPr indent="-349250" lvl="0" marL="457200" rtl="0" algn="l">
              <a:lnSpc>
                <a:spcPct val="115000"/>
              </a:lnSpc>
              <a:spcBef>
                <a:spcPts val="1200"/>
              </a:spcBef>
              <a:spcAft>
                <a:spcPts val="0"/>
              </a:spcAft>
              <a:buSzPts val="1900"/>
              <a:buFont typeface="Calibri"/>
              <a:buChar char="●"/>
            </a:pPr>
            <a:r>
              <a:rPr b="1" lang="en-IN" sz="1900">
                <a:latin typeface="Calibri"/>
                <a:ea typeface="Calibri"/>
                <a:cs typeface="Calibri"/>
                <a:sym typeface="Calibri"/>
              </a:rPr>
              <a:t>Indirect : </a:t>
            </a:r>
            <a:endParaRPr b="1" sz="1900">
              <a:latin typeface="Calibri"/>
              <a:ea typeface="Calibri"/>
              <a:cs typeface="Calibri"/>
              <a:sym typeface="Calibri"/>
            </a:endParaRPr>
          </a:p>
          <a:p>
            <a:pPr indent="-349250" lvl="0" marL="457200" rtl="0" algn="l">
              <a:lnSpc>
                <a:spcPct val="115000"/>
              </a:lnSpc>
              <a:spcBef>
                <a:spcPts val="0"/>
              </a:spcBef>
              <a:spcAft>
                <a:spcPts val="0"/>
              </a:spcAft>
              <a:buSzPts val="1900"/>
              <a:buFont typeface="Calibri"/>
              <a:buAutoNum type="arabicPeriod"/>
            </a:pPr>
            <a:r>
              <a:rPr lang="en-IN" sz="1900">
                <a:latin typeface="Calibri"/>
                <a:ea typeface="Calibri"/>
                <a:cs typeface="Calibri"/>
                <a:sym typeface="Calibri"/>
              </a:rPr>
              <a:t>End users</a:t>
            </a:r>
            <a:endParaRPr i="1">
              <a:latin typeface="Calibri"/>
              <a:ea typeface="Calibri"/>
              <a:cs typeface="Calibri"/>
              <a:sym typeface="Calibri"/>
            </a:endParaRPr>
          </a:p>
        </p:txBody>
      </p:sp>
      <p:sp>
        <p:nvSpPr>
          <p:cNvPr id="191" name="Google Shape;191;p24"/>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192" name="Google Shape;192;p24"/>
          <p:cNvSpPr txBox="1"/>
          <p:nvPr>
            <p:ph idx="10" type="dt"/>
          </p:nvPr>
        </p:nvSpPr>
        <p:spPr>
          <a:xfrm>
            <a:off x="457200" y="6356350"/>
            <a:ext cx="7374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solidFill>
                  <a:srgbClr val="999999"/>
                </a:solidFill>
              </a:rPr>
              <a:t>22-11-2023                                   Hybrid Energy inspired DC Micro-grid System using Machine Learning </a:t>
            </a:r>
            <a:endParaRPr>
              <a:solidFill>
                <a:srgbClr val="999999"/>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5"/>
          <p:cNvSpPr txBox="1"/>
          <p:nvPr>
            <p:ph type="title"/>
          </p:nvPr>
        </p:nvSpPr>
        <p:spPr>
          <a:xfrm>
            <a:off x="457200" y="427050"/>
            <a:ext cx="8373900" cy="11430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t/>
            </a:r>
            <a:endParaRPr b="1"/>
          </a:p>
          <a:p>
            <a:pPr indent="0" lvl="0" marL="0" rtl="0" algn="l">
              <a:spcBef>
                <a:spcPts val="0"/>
              </a:spcBef>
              <a:spcAft>
                <a:spcPts val="0"/>
              </a:spcAft>
              <a:buNone/>
            </a:pPr>
            <a:r>
              <a:rPr b="1" lang="en-IN" sz="3955"/>
              <a:t>HARDWARE &amp; SOFTWARE R</a:t>
            </a:r>
            <a:r>
              <a:rPr b="1" lang="en-IN" sz="3955"/>
              <a:t>EQUIREMENTS</a:t>
            </a:r>
            <a:endParaRPr sz="3955"/>
          </a:p>
          <a:p>
            <a:pPr indent="0" lvl="0" marL="0" marR="0" rtl="0" algn="just">
              <a:lnSpc>
                <a:spcPct val="150000"/>
              </a:lnSpc>
              <a:spcBef>
                <a:spcPts val="0"/>
              </a:spcBef>
              <a:spcAft>
                <a:spcPts val="0"/>
              </a:spcAft>
              <a:buClr>
                <a:schemeClr val="dk1"/>
              </a:buClr>
              <a:buSzPct val="78571"/>
              <a:buFont typeface="Arial"/>
              <a:buNone/>
            </a:pPr>
            <a:r>
              <a:t/>
            </a:r>
            <a:endParaRPr b="1" sz="1400">
              <a:latin typeface="Times New Roman"/>
              <a:ea typeface="Times New Roman"/>
              <a:cs typeface="Times New Roman"/>
              <a:sym typeface="Times New Roman"/>
            </a:endParaRPr>
          </a:p>
          <a:p>
            <a:pPr indent="0" lvl="0" marL="0" marR="0" rtl="0" algn="just">
              <a:lnSpc>
                <a:spcPct val="150000"/>
              </a:lnSpc>
              <a:spcBef>
                <a:spcPts val="0"/>
              </a:spcBef>
              <a:spcAft>
                <a:spcPts val="0"/>
              </a:spcAft>
              <a:buClr>
                <a:schemeClr val="dk1"/>
              </a:buClr>
              <a:buSzPct val="78571"/>
              <a:buFont typeface="Arial"/>
              <a:buNone/>
            </a:pPr>
            <a:r>
              <a:t/>
            </a:r>
            <a:endParaRPr b="1" sz="1400">
              <a:latin typeface="Times New Roman"/>
              <a:ea typeface="Times New Roman"/>
              <a:cs typeface="Times New Roman"/>
              <a:sym typeface="Times New Roman"/>
            </a:endParaRPr>
          </a:p>
          <a:p>
            <a:pPr indent="0" lvl="0" marL="0" rtl="0" algn="ctr">
              <a:spcBef>
                <a:spcPts val="0"/>
              </a:spcBef>
              <a:spcAft>
                <a:spcPts val="0"/>
              </a:spcAft>
              <a:buNone/>
            </a:pPr>
            <a:r>
              <a:t/>
            </a:r>
            <a:endParaRPr/>
          </a:p>
        </p:txBody>
      </p:sp>
      <p:sp>
        <p:nvSpPr>
          <p:cNvPr id="199" name="Google Shape;199;p25"/>
          <p:cNvSpPr txBox="1"/>
          <p:nvPr>
            <p:ph idx="1" type="body"/>
          </p:nvPr>
        </p:nvSpPr>
        <p:spPr>
          <a:xfrm>
            <a:off x="457200" y="1463925"/>
            <a:ext cx="8229600" cy="4814700"/>
          </a:xfrm>
          <a:prstGeom prst="rect">
            <a:avLst/>
          </a:prstGeom>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chemeClr val="dk1"/>
              </a:buClr>
              <a:buSzPts val="1100"/>
              <a:buFont typeface="Arial"/>
              <a:buNone/>
            </a:pPr>
            <a:r>
              <a:rPr b="1" lang="en-IN" sz="2400">
                <a:latin typeface="Times New Roman"/>
                <a:ea typeface="Times New Roman"/>
                <a:cs typeface="Times New Roman"/>
                <a:sym typeface="Times New Roman"/>
              </a:rPr>
              <a:t>Minimum  Hardware  Requirement</a:t>
            </a:r>
            <a:endParaRPr b="1" sz="2400">
              <a:latin typeface="Times New Roman"/>
              <a:ea typeface="Times New Roman"/>
              <a:cs typeface="Times New Roman"/>
              <a:sym typeface="Times New Roman"/>
            </a:endParaRPr>
          </a:p>
          <a:p>
            <a:pPr indent="-152400" lvl="0" marL="685800" marR="0" rtl="0" algn="just">
              <a:lnSpc>
                <a:spcPct val="150000"/>
              </a:lnSpc>
              <a:spcBef>
                <a:spcPts val="1000"/>
              </a:spcBef>
              <a:spcAft>
                <a:spcPts val="0"/>
              </a:spcAft>
              <a:buSzPts val="2400"/>
              <a:buFont typeface="Lato"/>
              <a:buChar char="●"/>
            </a:pPr>
            <a:r>
              <a:rPr b="1" lang="en-IN" sz="2400">
                <a:latin typeface="Times New Roman"/>
                <a:ea typeface="Times New Roman"/>
                <a:cs typeface="Times New Roman"/>
                <a:sym typeface="Times New Roman"/>
              </a:rPr>
              <a:t>Microprocessor</a:t>
            </a:r>
            <a:r>
              <a:rPr lang="en-IN" sz="2400">
                <a:latin typeface="Times New Roman"/>
                <a:ea typeface="Times New Roman"/>
                <a:cs typeface="Times New Roman"/>
                <a:sym typeface="Times New Roman"/>
              </a:rPr>
              <a:t> - Intel Core i5 / i7 (&gt;= 6th gen) </a:t>
            </a:r>
            <a:endParaRPr sz="2400">
              <a:latin typeface="Times New Roman"/>
              <a:ea typeface="Times New Roman"/>
              <a:cs typeface="Times New Roman"/>
              <a:sym typeface="Times New Roman"/>
            </a:endParaRPr>
          </a:p>
          <a:p>
            <a:pPr indent="-152400" lvl="0" marL="685800" marR="0" rtl="0" algn="just">
              <a:lnSpc>
                <a:spcPct val="150000"/>
              </a:lnSpc>
              <a:spcBef>
                <a:spcPts val="0"/>
              </a:spcBef>
              <a:spcAft>
                <a:spcPts val="0"/>
              </a:spcAft>
              <a:buSzPts val="2400"/>
              <a:buFont typeface="Lato"/>
              <a:buChar char="●"/>
            </a:pPr>
            <a:r>
              <a:rPr b="1" lang="en-IN" sz="2400">
                <a:latin typeface="Times New Roman"/>
                <a:ea typeface="Times New Roman"/>
                <a:cs typeface="Times New Roman"/>
                <a:sym typeface="Times New Roman"/>
              </a:rPr>
              <a:t>RAM</a:t>
            </a:r>
            <a:r>
              <a:rPr lang="en-IN" sz="2400">
                <a:latin typeface="Times New Roman"/>
                <a:ea typeface="Times New Roman"/>
                <a:cs typeface="Times New Roman"/>
                <a:sym typeface="Times New Roman"/>
              </a:rPr>
              <a:t> - 4 GB or more (on AWS Virtual Machine)</a:t>
            </a:r>
            <a:endParaRPr b="1" sz="2400">
              <a:latin typeface="Times New Roman"/>
              <a:ea typeface="Times New Roman"/>
              <a:cs typeface="Times New Roman"/>
              <a:sym typeface="Times New Roman"/>
            </a:endParaRPr>
          </a:p>
          <a:p>
            <a:pPr indent="0" lvl="0" marL="0" marR="0" rtl="0" algn="just">
              <a:lnSpc>
                <a:spcPct val="150000"/>
              </a:lnSpc>
              <a:spcBef>
                <a:spcPts val="0"/>
              </a:spcBef>
              <a:spcAft>
                <a:spcPts val="0"/>
              </a:spcAft>
              <a:buClr>
                <a:schemeClr val="dk1"/>
              </a:buClr>
              <a:buSzPts val="1100"/>
              <a:buFont typeface="Arial"/>
              <a:buNone/>
            </a:pPr>
            <a:r>
              <a:t/>
            </a:r>
            <a:endParaRPr b="1" sz="100">
              <a:latin typeface="Times New Roman"/>
              <a:ea typeface="Times New Roman"/>
              <a:cs typeface="Times New Roman"/>
              <a:sym typeface="Times New Roman"/>
            </a:endParaRPr>
          </a:p>
          <a:p>
            <a:pPr indent="0" lvl="0" marL="0" marR="0" rtl="0" algn="just">
              <a:lnSpc>
                <a:spcPct val="150000"/>
              </a:lnSpc>
              <a:spcBef>
                <a:spcPts val="0"/>
              </a:spcBef>
              <a:spcAft>
                <a:spcPts val="0"/>
              </a:spcAft>
              <a:buClr>
                <a:schemeClr val="dk1"/>
              </a:buClr>
              <a:buSzPts val="1100"/>
              <a:buFont typeface="Arial"/>
              <a:buNone/>
            </a:pPr>
            <a:r>
              <a:t/>
            </a:r>
            <a:endParaRPr b="1" sz="100">
              <a:latin typeface="Times New Roman"/>
              <a:ea typeface="Times New Roman"/>
              <a:cs typeface="Times New Roman"/>
              <a:sym typeface="Times New Roman"/>
            </a:endParaRPr>
          </a:p>
          <a:p>
            <a:pPr indent="0" lvl="0" marL="0" marR="0" rtl="0" algn="just">
              <a:lnSpc>
                <a:spcPct val="150000"/>
              </a:lnSpc>
              <a:spcBef>
                <a:spcPts val="0"/>
              </a:spcBef>
              <a:spcAft>
                <a:spcPts val="0"/>
              </a:spcAft>
              <a:buClr>
                <a:schemeClr val="dk1"/>
              </a:buClr>
              <a:buSzPts val="1100"/>
              <a:buFont typeface="Arial"/>
              <a:buNone/>
            </a:pPr>
            <a:r>
              <a:t/>
            </a:r>
            <a:endParaRPr b="1" sz="100">
              <a:latin typeface="Times New Roman"/>
              <a:ea typeface="Times New Roman"/>
              <a:cs typeface="Times New Roman"/>
              <a:sym typeface="Times New Roman"/>
            </a:endParaRPr>
          </a:p>
          <a:p>
            <a:pPr indent="0" lvl="0" marL="0" marR="0" rtl="0" algn="just">
              <a:lnSpc>
                <a:spcPct val="150000"/>
              </a:lnSpc>
              <a:spcBef>
                <a:spcPts val="0"/>
              </a:spcBef>
              <a:spcAft>
                <a:spcPts val="0"/>
              </a:spcAft>
              <a:buClr>
                <a:schemeClr val="dk1"/>
              </a:buClr>
              <a:buSzPts val="1100"/>
              <a:buFont typeface="Arial"/>
              <a:buNone/>
            </a:pPr>
            <a:r>
              <a:t/>
            </a:r>
            <a:endParaRPr b="1" sz="100">
              <a:latin typeface="Times New Roman"/>
              <a:ea typeface="Times New Roman"/>
              <a:cs typeface="Times New Roman"/>
              <a:sym typeface="Times New Roman"/>
            </a:endParaRPr>
          </a:p>
          <a:p>
            <a:pPr indent="0" lvl="0" marL="0" marR="0" rtl="0" algn="just">
              <a:lnSpc>
                <a:spcPct val="150000"/>
              </a:lnSpc>
              <a:spcBef>
                <a:spcPts val="0"/>
              </a:spcBef>
              <a:spcAft>
                <a:spcPts val="0"/>
              </a:spcAft>
              <a:buClr>
                <a:schemeClr val="dk1"/>
              </a:buClr>
              <a:buSzPts val="1100"/>
              <a:buFont typeface="Arial"/>
              <a:buNone/>
            </a:pPr>
            <a:r>
              <a:t/>
            </a:r>
            <a:endParaRPr b="1" sz="100">
              <a:latin typeface="Times New Roman"/>
              <a:ea typeface="Times New Roman"/>
              <a:cs typeface="Times New Roman"/>
              <a:sym typeface="Times New Roman"/>
            </a:endParaRPr>
          </a:p>
          <a:p>
            <a:pPr indent="0" lvl="0" marL="0" marR="0" rtl="0" algn="just">
              <a:lnSpc>
                <a:spcPct val="150000"/>
              </a:lnSpc>
              <a:spcBef>
                <a:spcPts val="0"/>
              </a:spcBef>
              <a:spcAft>
                <a:spcPts val="0"/>
              </a:spcAft>
              <a:buClr>
                <a:schemeClr val="dk1"/>
              </a:buClr>
              <a:buSzPts val="1100"/>
              <a:buFont typeface="Arial"/>
              <a:buNone/>
            </a:pPr>
            <a:r>
              <a:t/>
            </a:r>
            <a:endParaRPr b="1" sz="100">
              <a:latin typeface="Times New Roman"/>
              <a:ea typeface="Times New Roman"/>
              <a:cs typeface="Times New Roman"/>
              <a:sym typeface="Times New Roman"/>
            </a:endParaRPr>
          </a:p>
          <a:p>
            <a:pPr indent="0" lvl="0" marL="0" marR="0" rtl="0" algn="just">
              <a:lnSpc>
                <a:spcPct val="150000"/>
              </a:lnSpc>
              <a:spcBef>
                <a:spcPts val="0"/>
              </a:spcBef>
              <a:spcAft>
                <a:spcPts val="0"/>
              </a:spcAft>
              <a:buClr>
                <a:schemeClr val="dk1"/>
              </a:buClr>
              <a:buSzPts val="1100"/>
              <a:buFont typeface="Arial"/>
              <a:buNone/>
            </a:pPr>
            <a:r>
              <a:t/>
            </a:r>
            <a:endParaRPr b="1" sz="100">
              <a:latin typeface="Times New Roman"/>
              <a:ea typeface="Times New Roman"/>
              <a:cs typeface="Times New Roman"/>
              <a:sym typeface="Times New Roman"/>
            </a:endParaRPr>
          </a:p>
          <a:p>
            <a:pPr indent="0" lvl="0" marL="0" marR="0" rtl="0" algn="just">
              <a:lnSpc>
                <a:spcPct val="150000"/>
              </a:lnSpc>
              <a:spcBef>
                <a:spcPts val="0"/>
              </a:spcBef>
              <a:spcAft>
                <a:spcPts val="0"/>
              </a:spcAft>
              <a:buClr>
                <a:schemeClr val="dk1"/>
              </a:buClr>
              <a:buSzPts val="1100"/>
              <a:buFont typeface="Arial"/>
              <a:buNone/>
            </a:pPr>
            <a:r>
              <a:t/>
            </a:r>
            <a:endParaRPr b="1" sz="100">
              <a:latin typeface="Times New Roman"/>
              <a:ea typeface="Times New Roman"/>
              <a:cs typeface="Times New Roman"/>
              <a:sym typeface="Times New Roman"/>
            </a:endParaRPr>
          </a:p>
          <a:p>
            <a:pPr indent="0" lvl="0" marL="0" marR="0" rtl="0" algn="just">
              <a:lnSpc>
                <a:spcPct val="150000"/>
              </a:lnSpc>
              <a:spcBef>
                <a:spcPts val="0"/>
              </a:spcBef>
              <a:spcAft>
                <a:spcPts val="0"/>
              </a:spcAft>
              <a:buClr>
                <a:schemeClr val="dk1"/>
              </a:buClr>
              <a:buSzPts val="1100"/>
              <a:buFont typeface="Arial"/>
              <a:buNone/>
            </a:pPr>
            <a:r>
              <a:rPr b="1" lang="en-IN" sz="2400">
                <a:latin typeface="Times New Roman"/>
                <a:ea typeface="Times New Roman"/>
                <a:cs typeface="Times New Roman"/>
                <a:sym typeface="Times New Roman"/>
              </a:rPr>
              <a:t>Operating System Compatibility</a:t>
            </a:r>
            <a:endParaRPr b="1" sz="2400">
              <a:latin typeface="Times New Roman"/>
              <a:ea typeface="Times New Roman"/>
              <a:cs typeface="Times New Roman"/>
              <a:sym typeface="Times New Roman"/>
            </a:endParaRPr>
          </a:p>
          <a:p>
            <a:pPr indent="-381000" lvl="0" marL="457200" marR="0" rtl="0" algn="just">
              <a:lnSpc>
                <a:spcPct val="130000"/>
              </a:lnSpc>
              <a:spcBef>
                <a:spcPts val="1000"/>
              </a:spcBef>
              <a:spcAft>
                <a:spcPts val="0"/>
              </a:spcAft>
              <a:buSzPts val="2400"/>
              <a:buFont typeface="Lato"/>
              <a:buChar char="●"/>
            </a:pPr>
            <a:r>
              <a:rPr b="1" lang="en-IN" sz="2400">
                <a:latin typeface="Times New Roman"/>
                <a:ea typeface="Times New Roman"/>
                <a:cs typeface="Times New Roman"/>
                <a:sym typeface="Times New Roman"/>
              </a:rPr>
              <a:t>Operating System</a:t>
            </a:r>
            <a:r>
              <a:rPr lang="en-IN" sz="2400">
                <a:latin typeface="Times New Roman"/>
                <a:ea typeface="Times New Roman"/>
                <a:cs typeface="Times New Roman"/>
                <a:sym typeface="Times New Roman"/>
              </a:rPr>
              <a:t> - Linux</a:t>
            </a:r>
            <a:endParaRPr b="1" sz="2400">
              <a:latin typeface="Times New Roman"/>
              <a:ea typeface="Times New Roman"/>
              <a:cs typeface="Times New Roman"/>
              <a:sym typeface="Times New Roman"/>
            </a:endParaRPr>
          </a:p>
          <a:p>
            <a:pPr indent="0" lvl="0" marL="228600" marR="0" rtl="0" algn="just">
              <a:lnSpc>
                <a:spcPct val="150000"/>
              </a:lnSpc>
              <a:spcBef>
                <a:spcPts val="0"/>
              </a:spcBef>
              <a:spcAft>
                <a:spcPts val="0"/>
              </a:spcAft>
              <a:buClr>
                <a:schemeClr val="dk1"/>
              </a:buClr>
              <a:buSzPts val="1100"/>
              <a:buFont typeface="Arial"/>
              <a:buNone/>
            </a:pPr>
            <a:r>
              <a:rPr lang="en-IN" sz="2400">
                <a:latin typeface="Times New Roman"/>
                <a:ea typeface="Times New Roman"/>
                <a:cs typeface="Times New Roman"/>
                <a:sym typeface="Times New Roman"/>
              </a:rPr>
              <a:t>Linux comes with Python installed out of the box. Also, numerous security and forensics tools are freely available.</a:t>
            </a:r>
            <a:endParaRPr b="1" sz="2400">
              <a:latin typeface="Times New Roman"/>
              <a:ea typeface="Times New Roman"/>
              <a:cs typeface="Times New Roman"/>
              <a:sym typeface="Times New Roman"/>
            </a:endParaRPr>
          </a:p>
          <a:p>
            <a:pPr indent="0" lvl="0" marL="457200" marR="0" rtl="0" algn="just">
              <a:lnSpc>
                <a:spcPct val="130000"/>
              </a:lnSpc>
              <a:spcBef>
                <a:spcPts val="1000"/>
              </a:spcBef>
              <a:spcAft>
                <a:spcPts val="0"/>
              </a:spcAft>
              <a:buClr>
                <a:schemeClr val="dk1"/>
              </a:buClr>
              <a:buSzPts val="1100"/>
              <a:buFont typeface="Arial"/>
              <a:buNone/>
            </a:pPr>
            <a:r>
              <a:t/>
            </a:r>
            <a:endParaRPr sz="2400">
              <a:latin typeface="Times New Roman"/>
              <a:ea typeface="Times New Roman"/>
              <a:cs typeface="Times New Roman"/>
              <a:sym typeface="Times New Roman"/>
            </a:endParaRPr>
          </a:p>
          <a:p>
            <a:pPr indent="0" lvl="0" marL="0" marR="0" rtl="0" algn="just">
              <a:lnSpc>
                <a:spcPct val="150000"/>
              </a:lnSpc>
              <a:spcBef>
                <a:spcPts val="0"/>
              </a:spcBef>
              <a:spcAft>
                <a:spcPts val="0"/>
              </a:spcAft>
              <a:buClr>
                <a:schemeClr val="dk1"/>
              </a:buClr>
              <a:buSzPts val="1100"/>
              <a:buFont typeface="Arial"/>
              <a:buNone/>
            </a:pPr>
            <a:r>
              <a:t/>
            </a:r>
            <a:endParaRPr b="1" sz="2400">
              <a:latin typeface="Times New Roman"/>
              <a:ea typeface="Times New Roman"/>
              <a:cs typeface="Times New Roman"/>
              <a:sym typeface="Times New Roman"/>
            </a:endParaRPr>
          </a:p>
          <a:p>
            <a:pPr indent="0" lvl="0" marL="0" marR="0" rtl="0" algn="just">
              <a:lnSpc>
                <a:spcPct val="150000"/>
              </a:lnSpc>
              <a:spcBef>
                <a:spcPts val="0"/>
              </a:spcBef>
              <a:spcAft>
                <a:spcPts val="0"/>
              </a:spcAft>
              <a:buClr>
                <a:schemeClr val="dk1"/>
              </a:buClr>
              <a:buSzPts val="1100"/>
              <a:buFont typeface="Arial"/>
              <a:buNone/>
            </a:pPr>
            <a:r>
              <a:t/>
            </a:r>
            <a:endParaRPr b="1" sz="2400">
              <a:latin typeface="Times New Roman"/>
              <a:ea typeface="Times New Roman"/>
              <a:cs typeface="Times New Roman"/>
              <a:sym typeface="Times New Roman"/>
            </a:endParaRPr>
          </a:p>
          <a:p>
            <a:pPr indent="0" lvl="0" marL="0" rtl="0" algn="l">
              <a:spcBef>
                <a:spcPts val="360"/>
              </a:spcBef>
              <a:spcAft>
                <a:spcPts val="0"/>
              </a:spcAft>
              <a:buNone/>
            </a:pPr>
            <a:r>
              <a:t/>
            </a:r>
            <a:endParaRPr sz="2400"/>
          </a:p>
        </p:txBody>
      </p:sp>
      <p:sp>
        <p:nvSpPr>
          <p:cNvPr id="200" name="Google Shape;200;p25"/>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201" name="Google Shape;201;p25"/>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202" name="Google Shape;202;p25"/>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203" name="Google Shape;203;p25"/>
          <p:cNvSpPr txBox="1"/>
          <p:nvPr>
            <p:ph idx="10" type="dt"/>
          </p:nvPr>
        </p:nvSpPr>
        <p:spPr>
          <a:xfrm>
            <a:off x="457200" y="6356350"/>
            <a:ext cx="7374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solidFill>
                  <a:srgbClr val="999999"/>
                </a:solidFill>
              </a:rPr>
              <a:t>22-11-2023                                   Hybrid Energy inspired DC Micro-grid System using Machine Learning </a:t>
            </a:r>
            <a:endParaRPr>
              <a:solidFill>
                <a:srgbClr val="999999"/>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6"/>
          <p:cNvSpPr txBox="1"/>
          <p:nvPr>
            <p:ph idx="1" type="body"/>
          </p:nvPr>
        </p:nvSpPr>
        <p:spPr>
          <a:xfrm>
            <a:off x="533400" y="661700"/>
            <a:ext cx="8229600" cy="5693400"/>
          </a:xfrm>
          <a:prstGeom prst="rect">
            <a:avLst/>
          </a:prstGeom>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chemeClr val="dk1"/>
              </a:buClr>
              <a:buSzPts val="1100"/>
              <a:buFont typeface="Arial"/>
              <a:buNone/>
            </a:pPr>
            <a:r>
              <a:rPr b="1" lang="en-IN" sz="2400">
                <a:latin typeface="Times New Roman"/>
                <a:ea typeface="Times New Roman"/>
                <a:cs typeface="Times New Roman"/>
                <a:sym typeface="Times New Roman"/>
              </a:rPr>
              <a:t>Programming Languages and Technologies</a:t>
            </a:r>
            <a:endParaRPr b="1" sz="2400">
              <a:latin typeface="Times New Roman"/>
              <a:ea typeface="Times New Roman"/>
              <a:cs typeface="Times New Roman"/>
              <a:sym typeface="Times New Roman"/>
            </a:endParaRPr>
          </a:p>
          <a:p>
            <a:pPr indent="-152400" lvl="0" marL="228600" marR="0" rtl="0" algn="just">
              <a:lnSpc>
                <a:spcPct val="150000"/>
              </a:lnSpc>
              <a:spcBef>
                <a:spcPts val="1000"/>
              </a:spcBef>
              <a:spcAft>
                <a:spcPts val="0"/>
              </a:spcAft>
              <a:buSzPts val="2400"/>
              <a:buFont typeface="Lato"/>
              <a:buChar char="●"/>
            </a:pPr>
            <a:r>
              <a:rPr b="1" lang="en-IN" sz="2400">
                <a:latin typeface="Times New Roman"/>
                <a:ea typeface="Times New Roman"/>
                <a:cs typeface="Times New Roman"/>
                <a:sym typeface="Times New Roman"/>
              </a:rPr>
              <a:t> Python 3</a:t>
            </a:r>
            <a:r>
              <a:rPr lang="en-IN" sz="2400">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a:p>
            <a:pPr indent="-152400" lvl="0" marL="228600" marR="0" rtl="0" algn="just">
              <a:lnSpc>
                <a:spcPct val="150000"/>
              </a:lnSpc>
              <a:spcBef>
                <a:spcPts val="0"/>
              </a:spcBef>
              <a:spcAft>
                <a:spcPts val="0"/>
              </a:spcAft>
              <a:buSzPts val="2400"/>
              <a:buFont typeface="Lato"/>
              <a:buChar char="●"/>
            </a:pPr>
            <a:r>
              <a:rPr b="1" lang="en-IN" sz="2400">
                <a:latin typeface="Times New Roman"/>
                <a:ea typeface="Times New Roman"/>
                <a:cs typeface="Times New Roman"/>
                <a:sym typeface="Times New Roman"/>
              </a:rPr>
              <a:t> Apache Kafka </a:t>
            </a:r>
            <a:r>
              <a:rPr lang="en-IN" sz="2400">
                <a:latin typeface="Times New Roman"/>
                <a:ea typeface="Times New Roman"/>
                <a:cs typeface="Times New Roman"/>
                <a:sym typeface="Times New Roman"/>
              </a:rPr>
              <a:t>- </a:t>
            </a:r>
            <a:r>
              <a:rPr lang="en-IN" sz="2400">
                <a:highlight>
                  <a:srgbClr val="FFFFFF"/>
                </a:highlight>
                <a:latin typeface="Times New Roman"/>
                <a:ea typeface="Times New Roman"/>
                <a:cs typeface="Times New Roman"/>
                <a:sym typeface="Times New Roman"/>
              </a:rPr>
              <a:t>Pub-Sub streaming platform. </a:t>
            </a:r>
            <a:endParaRPr sz="2400">
              <a:highlight>
                <a:srgbClr val="FFFFFF"/>
              </a:highlight>
              <a:latin typeface="Times New Roman"/>
              <a:ea typeface="Times New Roman"/>
              <a:cs typeface="Times New Roman"/>
              <a:sym typeface="Times New Roman"/>
            </a:endParaRPr>
          </a:p>
          <a:p>
            <a:pPr indent="-152400" lvl="0" marL="228600" marR="0" rtl="0" algn="just">
              <a:lnSpc>
                <a:spcPct val="150000"/>
              </a:lnSpc>
              <a:spcBef>
                <a:spcPts val="0"/>
              </a:spcBef>
              <a:spcAft>
                <a:spcPts val="0"/>
              </a:spcAft>
              <a:buSzPts val="2400"/>
              <a:buFont typeface="Lato"/>
              <a:buChar char="●"/>
            </a:pPr>
            <a:r>
              <a:rPr b="1" lang="en-IN" sz="2400">
                <a:latin typeface="Times New Roman"/>
                <a:ea typeface="Times New Roman"/>
                <a:cs typeface="Times New Roman"/>
                <a:sym typeface="Times New Roman"/>
              </a:rPr>
              <a:t> Apache Spark </a:t>
            </a:r>
            <a:r>
              <a:rPr lang="en-IN" sz="2400">
                <a:latin typeface="Times New Roman"/>
                <a:ea typeface="Times New Roman"/>
                <a:cs typeface="Times New Roman"/>
                <a:sym typeface="Times New Roman"/>
              </a:rPr>
              <a:t>- </a:t>
            </a:r>
            <a:r>
              <a:rPr lang="en-IN" sz="2400">
                <a:highlight>
                  <a:srgbClr val="FFFFFF"/>
                </a:highlight>
                <a:latin typeface="Times New Roman"/>
                <a:ea typeface="Times New Roman"/>
                <a:cs typeface="Times New Roman"/>
                <a:sym typeface="Times New Roman"/>
              </a:rPr>
              <a:t>Large-scale data processing.</a:t>
            </a:r>
            <a:endParaRPr sz="2400">
              <a:highlight>
                <a:srgbClr val="FFFFFF"/>
              </a:highlight>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t/>
            </a:r>
            <a:endParaRPr sz="1800">
              <a:highlight>
                <a:srgbClr val="FFFFFF"/>
              </a:highlight>
              <a:latin typeface="Times New Roman"/>
              <a:ea typeface="Times New Roman"/>
              <a:cs typeface="Times New Roman"/>
              <a:sym typeface="Times New Roman"/>
            </a:endParaRPr>
          </a:p>
          <a:p>
            <a:pPr indent="0" lvl="0" marL="0" marR="0" rtl="0" algn="just">
              <a:lnSpc>
                <a:spcPct val="150000"/>
              </a:lnSpc>
              <a:spcBef>
                <a:spcPts val="0"/>
              </a:spcBef>
              <a:spcAft>
                <a:spcPts val="0"/>
              </a:spcAft>
              <a:buClr>
                <a:schemeClr val="dk1"/>
              </a:buClr>
              <a:buSzPts val="1100"/>
              <a:buFont typeface="Arial"/>
              <a:buNone/>
            </a:pPr>
            <a:r>
              <a:rPr b="1" lang="en-IN" sz="2400">
                <a:latin typeface="Times New Roman"/>
                <a:ea typeface="Times New Roman"/>
                <a:cs typeface="Times New Roman"/>
                <a:sym typeface="Times New Roman"/>
              </a:rPr>
              <a:t>Development Tools and Environments</a:t>
            </a:r>
            <a:endParaRPr b="1" sz="2400">
              <a:latin typeface="Times New Roman"/>
              <a:ea typeface="Times New Roman"/>
              <a:cs typeface="Times New Roman"/>
              <a:sym typeface="Times New Roman"/>
            </a:endParaRPr>
          </a:p>
          <a:p>
            <a:pPr indent="-152400" lvl="0" marL="228600" marR="0" rtl="0" algn="just">
              <a:lnSpc>
                <a:spcPct val="150000"/>
              </a:lnSpc>
              <a:spcBef>
                <a:spcPts val="1000"/>
              </a:spcBef>
              <a:spcAft>
                <a:spcPts val="0"/>
              </a:spcAft>
              <a:buSzPts val="2400"/>
              <a:buFont typeface="Lato"/>
              <a:buChar char="●"/>
            </a:pPr>
            <a:r>
              <a:rPr b="1" lang="en-IN" sz="2400">
                <a:latin typeface="Times New Roman"/>
                <a:ea typeface="Times New Roman"/>
                <a:cs typeface="Times New Roman"/>
                <a:sym typeface="Times New Roman"/>
              </a:rPr>
              <a:t> JupyterLab</a:t>
            </a:r>
            <a:r>
              <a:rPr lang="en-IN" sz="2400">
                <a:latin typeface="Times New Roman"/>
                <a:ea typeface="Times New Roman"/>
                <a:cs typeface="Times New Roman"/>
                <a:sym typeface="Times New Roman"/>
              </a:rPr>
              <a:t> - </a:t>
            </a:r>
            <a:r>
              <a:rPr lang="en-IN" sz="2400">
                <a:highlight>
                  <a:srgbClr val="FFFFFF"/>
                </a:highlight>
                <a:latin typeface="Times New Roman"/>
                <a:ea typeface="Times New Roman"/>
                <a:cs typeface="Times New Roman"/>
                <a:sym typeface="Times New Roman"/>
              </a:rPr>
              <a:t>Web-based interactive computing platform. </a:t>
            </a:r>
            <a:endParaRPr sz="2400">
              <a:highlight>
                <a:srgbClr val="FFFFFF"/>
              </a:highlight>
              <a:latin typeface="Times New Roman"/>
              <a:ea typeface="Times New Roman"/>
              <a:cs typeface="Times New Roman"/>
              <a:sym typeface="Times New Roman"/>
            </a:endParaRPr>
          </a:p>
          <a:p>
            <a:pPr indent="-152400" lvl="0" marL="228600" marR="0" rtl="0" algn="just">
              <a:lnSpc>
                <a:spcPct val="150000"/>
              </a:lnSpc>
              <a:spcBef>
                <a:spcPts val="0"/>
              </a:spcBef>
              <a:spcAft>
                <a:spcPts val="0"/>
              </a:spcAft>
              <a:buSzPts val="2400"/>
              <a:buFont typeface="Times New Roman"/>
              <a:buChar char="●"/>
            </a:pPr>
            <a:r>
              <a:rPr b="1" lang="en-IN" sz="2400">
                <a:highlight>
                  <a:srgbClr val="FFFFFF"/>
                </a:highlight>
                <a:latin typeface="Times New Roman"/>
                <a:ea typeface="Times New Roman"/>
                <a:cs typeface="Times New Roman"/>
                <a:sym typeface="Times New Roman"/>
              </a:rPr>
              <a:t> AWS EC2</a:t>
            </a:r>
            <a:r>
              <a:rPr lang="en-IN" sz="2400">
                <a:highlight>
                  <a:srgbClr val="FFFFFF"/>
                </a:highlight>
                <a:latin typeface="Times New Roman"/>
                <a:ea typeface="Times New Roman"/>
                <a:cs typeface="Times New Roman"/>
                <a:sym typeface="Times New Roman"/>
              </a:rPr>
              <a:t> - Virtual machines on the Elastic Cloud Compute.</a:t>
            </a:r>
            <a:endParaRPr sz="2400">
              <a:highlight>
                <a:srgbClr val="FFFFFF"/>
              </a:highlight>
              <a:latin typeface="Times New Roman"/>
              <a:ea typeface="Times New Roman"/>
              <a:cs typeface="Times New Roman"/>
              <a:sym typeface="Times New Roman"/>
            </a:endParaRPr>
          </a:p>
          <a:p>
            <a:pPr indent="-152400" lvl="0" marL="228600" marR="0" rtl="0" algn="just">
              <a:lnSpc>
                <a:spcPct val="150000"/>
              </a:lnSpc>
              <a:spcBef>
                <a:spcPts val="0"/>
              </a:spcBef>
              <a:spcAft>
                <a:spcPts val="0"/>
              </a:spcAft>
              <a:buSzPts val="2400"/>
              <a:buFont typeface="Times New Roman"/>
              <a:buChar char="●"/>
            </a:pPr>
            <a:r>
              <a:rPr b="1" lang="en-IN" sz="2400">
                <a:highlight>
                  <a:srgbClr val="FFFFFF"/>
                </a:highlight>
                <a:latin typeface="Times New Roman"/>
                <a:ea typeface="Times New Roman"/>
                <a:cs typeface="Times New Roman"/>
                <a:sym typeface="Times New Roman"/>
              </a:rPr>
              <a:t>Colab - </a:t>
            </a:r>
            <a:r>
              <a:rPr lang="en-IN" sz="2400">
                <a:highlight>
                  <a:srgbClr val="FFFFFF"/>
                </a:highlight>
                <a:latin typeface="Times New Roman"/>
                <a:ea typeface="Times New Roman"/>
                <a:cs typeface="Times New Roman"/>
                <a:sym typeface="Times New Roman"/>
              </a:rPr>
              <a:t>For</a:t>
            </a:r>
            <a:r>
              <a:rPr b="1" lang="en-IN" sz="2400">
                <a:highlight>
                  <a:srgbClr val="FFFFFF"/>
                </a:highlight>
                <a:latin typeface="Times New Roman"/>
                <a:ea typeface="Times New Roman"/>
                <a:cs typeface="Times New Roman"/>
                <a:sym typeface="Times New Roman"/>
              </a:rPr>
              <a:t> </a:t>
            </a:r>
            <a:r>
              <a:rPr lang="en-IN" sz="2400">
                <a:highlight>
                  <a:srgbClr val="FFFFFF"/>
                </a:highlight>
                <a:latin typeface="Times New Roman"/>
                <a:ea typeface="Times New Roman"/>
                <a:cs typeface="Times New Roman"/>
                <a:sym typeface="Times New Roman"/>
              </a:rPr>
              <a:t>GPUs offered by Google’s web notebooks.</a:t>
            </a:r>
            <a:endParaRPr sz="2400">
              <a:highlight>
                <a:srgbClr val="FFFFFF"/>
              </a:highlight>
              <a:latin typeface="Times New Roman"/>
              <a:ea typeface="Times New Roman"/>
              <a:cs typeface="Times New Roman"/>
              <a:sym typeface="Times New Roman"/>
            </a:endParaRPr>
          </a:p>
          <a:p>
            <a:pPr indent="0" lvl="0" marL="228600" marR="0" rtl="0" algn="just">
              <a:lnSpc>
                <a:spcPct val="150000"/>
              </a:lnSpc>
              <a:spcBef>
                <a:spcPts val="0"/>
              </a:spcBef>
              <a:spcAft>
                <a:spcPts val="0"/>
              </a:spcAft>
              <a:buClr>
                <a:schemeClr val="dk1"/>
              </a:buClr>
              <a:buSzPts val="1100"/>
              <a:buFont typeface="Arial"/>
              <a:buNone/>
            </a:pPr>
            <a:r>
              <a:t/>
            </a:r>
            <a:endParaRPr b="1" sz="2400">
              <a:latin typeface="Times New Roman"/>
              <a:ea typeface="Times New Roman"/>
              <a:cs typeface="Times New Roman"/>
              <a:sym typeface="Times New Roman"/>
            </a:endParaRPr>
          </a:p>
          <a:p>
            <a:pPr indent="0" lvl="0" marL="228600" marR="0" rtl="0" algn="just">
              <a:lnSpc>
                <a:spcPct val="150000"/>
              </a:lnSpc>
              <a:spcBef>
                <a:spcPts val="0"/>
              </a:spcBef>
              <a:spcAft>
                <a:spcPts val="0"/>
              </a:spcAft>
              <a:buClr>
                <a:schemeClr val="dk1"/>
              </a:buClr>
              <a:buSzPts val="1100"/>
              <a:buFont typeface="Arial"/>
              <a:buNone/>
            </a:pPr>
            <a:r>
              <a:t/>
            </a:r>
            <a:endParaRPr b="1" sz="2400">
              <a:latin typeface="Times New Roman"/>
              <a:ea typeface="Times New Roman"/>
              <a:cs typeface="Times New Roman"/>
              <a:sym typeface="Times New Roman"/>
            </a:endParaRPr>
          </a:p>
          <a:p>
            <a:pPr indent="0" lvl="0" marL="228600" marR="0" rtl="0" algn="just">
              <a:lnSpc>
                <a:spcPct val="150000"/>
              </a:lnSpc>
              <a:spcBef>
                <a:spcPts val="0"/>
              </a:spcBef>
              <a:spcAft>
                <a:spcPts val="0"/>
              </a:spcAft>
              <a:buClr>
                <a:schemeClr val="dk1"/>
              </a:buClr>
              <a:buSzPts val="1100"/>
              <a:buFont typeface="Arial"/>
              <a:buNone/>
            </a:pPr>
            <a:r>
              <a:t/>
            </a:r>
            <a:endParaRPr b="1" sz="2400">
              <a:latin typeface="Times New Roman"/>
              <a:ea typeface="Times New Roman"/>
              <a:cs typeface="Times New Roman"/>
              <a:sym typeface="Times New Roman"/>
            </a:endParaRPr>
          </a:p>
          <a:p>
            <a:pPr indent="0" lvl="0" marL="228600" marR="0" rtl="0" algn="just">
              <a:lnSpc>
                <a:spcPct val="150000"/>
              </a:lnSpc>
              <a:spcBef>
                <a:spcPts val="0"/>
              </a:spcBef>
              <a:spcAft>
                <a:spcPts val="0"/>
              </a:spcAft>
              <a:buClr>
                <a:schemeClr val="dk1"/>
              </a:buClr>
              <a:buSzPts val="1100"/>
              <a:buFont typeface="Arial"/>
              <a:buNone/>
            </a:pPr>
            <a:r>
              <a:t/>
            </a:r>
            <a:endParaRPr b="1" sz="2400">
              <a:latin typeface="Times New Roman"/>
              <a:ea typeface="Times New Roman"/>
              <a:cs typeface="Times New Roman"/>
              <a:sym typeface="Times New Roman"/>
            </a:endParaRPr>
          </a:p>
          <a:p>
            <a:pPr indent="0" lvl="0" marL="0" rtl="0" algn="l">
              <a:spcBef>
                <a:spcPts val="360"/>
              </a:spcBef>
              <a:spcAft>
                <a:spcPts val="0"/>
              </a:spcAft>
              <a:buNone/>
            </a:pPr>
            <a:r>
              <a:t/>
            </a:r>
            <a:endParaRPr sz="2400"/>
          </a:p>
        </p:txBody>
      </p:sp>
      <p:sp>
        <p:nvSpPr>
          <p:cNvPr id="210" name="Google Shape;210;p26"/>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211" name="Google Shape;211;p26"/>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212" name="Google Shape;212;p26"/>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213" name="Google Shape;213;p26"/>
          <p:cNvSpPr txBox="1"/>
          <p:nvPr>
            <p:ph idx="10" type="dt"/>
          </p:nvPr>
        </p:nvSpPr>
        <p:spPr>
          <a:xfrm>
            <a:off x="457200" y="6356350"/>
            <a:ext cx="7374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solidFill>
                  <a:srgbClr val="999999"/>
                </a:solidFill>
              </a:rPr>
              <a:t>22-11-2023                                   Hybrid Energy inspired DC Micro-grid System using Machine Learning </a:t>
            </a:r>
            <a:endParaRPr>
              <a:solidFill>
                <a:srgbClr val="999999"/>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7"/>
          <p:cNvSpPr txBox="1"/>
          <p:nvPr>
            <p:ph idx="1" type="body"/>
          </p:nvPr>
        </p:nvSpPr>
        <p:spPr>
          <a:xfrm>
            <a:off x="457200" y="1143000"/>
            <a:ext cx="8229600" cy="4526100"/>
          </a:xfrm>
          <a:prstGeom prst="rect">
            <a:avLst/>
          </a:prstGeom>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chemeClr val="dk1"/>
              </a:buClr>
              <a:buSzPts val="1100"/>
              <a:buFont typeface="Arial"/>
              <a:buNone/>
            </a:pPr>
            <a:r>
              <a:rPr b="1" lang="en-IN" sz="2400">
                <a:latin typeface="Times New Roman"/>
                <a:ea typeface="Times New Roman"/>
                <a:cs typeface="Times New Roman"/>
                <a:sym typeface="Times New Roman"/>
              </a:rPr>
              <a:t>Software Frameworks and Libraries</a:t>
            </a:r>
            <a:endParaRPr b="1" sz="2400">
              <a:latin typeface="Times New Roman"/>
              <a:ea typeface="Times New Roman"/>
              <a:cs typeface="Times New Roman"/>
              <a:sym typeface="Times New Roman"/>
            </a:endParaRPr>
          </a:p>
          <a:p>
            <a:pPr indent="-152400" lvl="0" marL="228600" marR="0" rtl="0" algn="just">
              <a:lnSpc>
                <a:spcPct val="150000"/>
              </a:lnSpc>
              <a:spcBef>
                <a:spcPts val="1000"/>
              </a:spcBef>
              <a:spcAft>
                <a:spcPts val="0"/>
              </a:spcAft>
              <a:buSzPts val="2400"/>
              <a:buFont typeface="Times New Roman"/>
              <a:buAutoNum type="arabicPeriod"/>
            </a:pPr>
            <a:r>
              <a:rPr b="1" lang="en-IN" sz="2400">
                <a:latin typeface="Times New Roman"/>
                <a:ea typeface="Times New Roman"/>
                <a:cs typeface="Times New Roman"/>
                <a:sym typeface="Times New Roman"/>
              </a:rPr>
              <a:t> Pandas</a:t>
            </a:r>
            <a:endParaRPr sz="2400">
              <a:latin typeface="Times New Roman"/>
              <a:ea typeface="Times New Roman"/>
              <a:cs typeface="Times New Roman"/>
              <a:sym typeface="Times New Roman"/>
            </a:endParaRPr>
          </a:p>
          <a:p>
            <a:pPr indent="-152400" lvl="0" marL="228600" marR="0" rtl="0" algn="just">
              <a:lnSpc>
                <a:spcPct val="150000"/>
              </a:lnSpc>
              <a:spcBef>
                <a:spcPts val="0"/>
              </a:spcBef>
              <a:spcAft>
                <a:spcPts val="0"/>
              </a:spcAft>
              <a:buSzPts val="2400"/>
              <a:buFont typeface="Times New Roman"/>
              <a:buAutoNum type="arabicPeriod"/>
            </a:pPr>
            <a:r>
              <a:rPr b="1" lang="en-IN" sz="2400">
                <a:latin typeface="Times New Roman"/>
                <a:ea typeface="Times New Roman"/>
                <a:cs typeface="Times New Roman"/>
                <a:sym typeface="Times New Roman"/>
              </a:rPr>
              <a:t> Scikit</a:t>
            </a:r>
            <a:r>
              <a:rPr lang="en-IN" sz="2400">
                <a:latin typeface="Times New Roman"/>
                <a:ea typeface="Times New Roman"/>
                <a:cs typeface="Times New Roman"/>
                <a:sym typeface="Times New Roman"/>
              </a:rPr>
              <a:t>-</a:t>
            </a:r>
            <a:r>
              <a:rPr b="1" lang="en-IN" sz="2400">
                <a:latin typeface="Times New Roman"/>
                <a:ea typeface="Times New Roman"/>
                <a:cs typeface="Times New Roman"/>
                <a:sym typeface="Times New Roman"/>
              </a:rPr>
              <a:t>Learn</a:t>
            </a:r>
            <a:endParaRPr sz="2400">
              <a:highlight>
                <a:srgbClr val="FFFFFF"/>
              </a:highlight>
              <a:latin typeface="Times New Roman"/>
              <a:ea typeface="Times New Roman"/>
              <a:cs typeface="Times New Roman"/>
              <a:sym typeface="Times New Roman"/>
            </a:endParaRPr>
          </a:p>
          <a:p>
            <a:pPr indent="-152400" lvl="0" marL="228600" marR="0" rtl="0" algn="just">
              <a:lnSpc>
                <a:spcPct val="150000"/>
              </a:lnSpc>
              <a:spcBef>
                <a:spcPts val="0"/>
              </a:spcBef>
              <a:spcAft>
                <a:spcPts val="0"/>
              </a:spcAft>
              <a:buSzPts val="2400"/>
              <a:buFont typeface="Times New Roman"/>
              <a:buAutoNum type="arabicPeriod"/>
            </a:pPr>
            <a:r>
              <a:rPr b="1" lang="en-IN" sz="2400">
                <a:latin typeface="Times New Roman"/>
                <a:ea typeface="Times New Roman"/>
                <a:cs typeface="Times New Roman"/>
                <a:sym typeface="Times New Roman"/>
              </a:rPr>
              <a:t> Confluent-Kafka - </a:t>
            </a:r>
            <a:r>
              <a:rPr lang="en-IN" sz="2400">
                <a:latin typeface="Times New Roman"/>
                <a:ea typeface="Times New Roman"/>
                <a:cs typeface="Times New Roman"/>
                <a:sym typeface="Times New Roman"/>
              </a:rPr>
              <a:t>To communicate with Kafka using Python.</a:t>
            </a:r>
            <a:endParaRPr sz="2400">
              <a:latin typeface="Times New Roman"/>
              <a:ea typeface="Times New Roman"/>
              <a:cs typeface="Times New Roman"/>
              <a:sym typeface="Times New Roman"/>
            </a:endParaRPr>
          </a:p>
          <a:p>
            <a:pPr indent="-152400" lvl="0" marL="228600" marR="0" rtl="0" algn="just">
              <a:lnSpc>
                <a:spcPct val="150000"/>
              </a:lnSpc>
              <a:spcBef>
                <a:spcPts val="0"/>
              </a:spcBef>
              <a:spcAft>
                <a:spcPts val="0"/>
              </a:spcAft>
              <a:buSzPts val="2400"/>
              <a:buFont typeface="Times New Roman"/>
              <a:buAutoNum type="arabicPeriod"/>
            </a:pPr>
            <a:r>
              <a:rPr b="1" lang="en-IN" sz="2400">
                <a:latin typeface="Times New Roman"/>
                <a:ea typeface="Times New Roman"/>
                <a:cs typeface="Times New Roman"/>
                <a:sym typeface="Times New Roman"/>
              </a:rPr>
              <a:t> PySpark </a:t>
            </a:r>
            <a:r>
              <a:rPr lang="en-IN" sz="2400">
                <a:latin typeface="Times New Roman"/>
                <a:ea typeface="Times New Roman"/>
                <a:cs typeface="Times New Roman"/>
                <a:sym typeface="Times New Roman"/>
              </a:rPr>
              <a:t>: Distributed machine learning.</a:t>
            </a:r>
            <a:endParaRPr sz="2400">
              <a:latin typeface="Times New Roman"/>
              <a:ea typeface="Times New Roman"/>
              <a:cs typeface="Times New Roman"/>
              <a:sym typeface="Times New Roman"/>
            </a:endParaRPr>
          </a:p>
          <a:p>
            <a:pPr indent="-152400" lvl="0" marL="228600" marR="0" rtl="0" algn="just">
              <a:lnSpc>
                <a:spcPct val="150000"/>
              </a:lnSpc>
              <a:spcBef>
                <a:spcPts val="0"/>
              </a:spcBef>
              <a:spcAft>
                <a:spcPts val="0"/>
              </a:spcAft>
              <a:buSzPts val="2400"/>
              <a:buFont typeface="Times New Roman"/>
              <a:buAutoNum type="arabicPeriod"/>
            </a:pPr>
            <a:r>
              <a:rPr b="1" lang="en-IN" sz="2400">
                <a:latin typeface="Times New Roman"/>
                <a:ea typeface="Times New Roman"/>
                <a:cs typeface="Times New Roman"/>
                <a:sym typeface="Times New Roman"/>
              </a:rPr>
              <a:t> Dash</a:t>
            </a:r>
            <a:r>
              <a:rPr lang="en-IN" sz="2400">
                <a:latin typeface="Times New Roman"/>
                <a:ea typeface="Times New Roman"/>
                <a:cs typeface="Times New Roman"/>
                <a:sym typeface="Times New Roman"/>
              </a:rPr>
              <a:t> : Library for building dashboards.</a:t>
            </a:r>
            <a:endParaRPr sz="2400">
              <a:latin typeface="Times New Roman"/>
              <a:ea typeface="Times New Roman"/>
              <a:cs typeface="Times New Roman"/>
              <a:sym typeface="Times New Roman"/>
            </a:endParaRPr>
          </a:p>
          <a:p>
            <a:pPr indent="0" lvl="0" marL="228600" marR="0" rtl="0" algn="just">
              <a:lnSpc>
                <a:spcPct val="150000"/>
              </a:lnSpc>
              <a:spcBef>
                <a:spcPts val="0"/>
              </a:spcBef>
              <a:spcAft>
                <a:spcPts val="0"/>
              </a:spcAft>
              <a:buClr>
                <a:schemeClr val="dk1"/>
              </a:buClr>
              <a:buSzPts val="1100"/>
              <a:buFont typeface="Arial"/>
              <a:buNone/>
            </a:pPr>
            <a:r>
              <a:t/>
            </a:r>
            <a:endParaRPr b="1" sz="2400">
              <a:latin typeface="Times New Roman"/>
              <a:ea typeface="Times New Roman"/>
              <a:cs typeface="Times New Roman"/>
              <a:sym typeface="Times New Roman"/>
            </a:endParaRPr>
          </a:p>
          <a:p>
            <a:pPr indent="0" lvl="0" marL="228600" marR="0" rtl="0" algn="just">
              <a:lnSpc>
                <a:spcPct val="150000"/>
              </a:lnSpc>
              <a:spcBef>
                <a:spcPts val="0"/>
              </a:spcBef>
              <a:spcAft>
                <a:spcPts val="0"/>
              </a:spcAft>
              <a:buClr>
                <a:schemeClr val="dk1"/>
              </a:buClr>
              <a:buSzPts val="1100"/>
              <a:buFont typeface="Arial"/>
              <a:buNone/>
            </a:pPr>
            <a:r>
              <a:t/>
            </a:r>
            <a:endParaRPr sz="2400">
              <a:latin typeface="Times New Roman"/>
              <a:ea typeface="Times New Roman"/>
              <a:cs typeface="Times New Roman"/>
              <a:sym typeface="Times New Roman"/>
            </a:endParaRPr>
          </a:p>
          <a:p>
            <a:pPr indent="0" lvl="0" marL="228600" marR="0" rtl="0" algn="just">
              <a:lnSpc>
                <a:spcPct val="150000"/>
              </a:lnSpc>
              <a:spcBef>
                <a:spcPts val="0"/>
              </a:spcBef>
              <a:spcAft>
                <a:spcPts val="0"/>
              </a:spcAft>
              <a:buClr>
                <a:schemeClr val="dk1"/>
              </a:buClr>
              <a:buSzPts val="1100"/>
              <a:buFont typeface="Arial"/>
              <a:buNone/>
            </a:pPr>
            <a:r>
              <a:t/>
            </a:r>
            <a:endParaRPr sz="2400">
              <a:latin typeface="Times New Roman"/>
              <a:ea typeface="Times New Roman"/>
              <a:cs typeface="Times New Roman"/>
              <a:sym typeface="Times New Roman"/>
            </a:endParaRPr>
          </a:p>
          <a:p>
            <a:pPr indent="0" lvl="0" marL="0" rtl="0" algn="l">
              <a:spcBef>
                <a:spcPts val="360"/>
              </a:spcBef>
              <a:spcAft>
                <a:spcPts val="0"/>
              </a:spcAft>
              <a:buNone/>
            </a:pPr>
            <a:r>
              <a:t/>
            </a:r>
            <a:endParaRPr sz="2400"/>
          </a:p>
        </p:txBody>
      </p:sp>
      <p:sp>
        <p:nvSpPr>
          <p:cNvPr id="220" name="Google Shape;220;p27"/>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221" name="Google Shape;221;p27"/>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222" name="Google Shape;222;p27"/>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223" name="Google Shape;223;p27"/>
          <p:cNvSpPr txBox="1"/>
          <p:nvPr>
            <p:ph idx="10" type="dt"/>
          </p:nvPr>
        </p:nvSpPr>
        <p:spPr>
          <a:xfrm>
            <a:off x="457200" y="6356350"/>
            <a:ext cx="7374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solidFill>
                  <a:srgbClr val="999999"/>
                </a:solidFill>
              </a:rPr>
              <a:t>22-11-2023                                   Hybrid Energy inspired DC Micro-grid System using Machine Learning </a:t>
            </a:r>
            <a:endParaRPr>
              <a:solidFill>
                <a:srgbClr val="999999"/>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8"/>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230" name="Google Shape;230;p28"/>
          <p:cNvSpPr txBox="1"/>
          <p:nvPr/>
        </p:nvSpPr>
        <p:spPr>
          <a:xfrm>
            <a:off x="252125" y="195325"/>
            <a:ext cx="8434800" cy="1323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IN" sz="4400">
                <a:solidFill>
                  <a:schemeClr val="dk1"/>
                </a:solidFill>
                <a:latin typeface="Calibri"/>
                <a:ea typeface="Calibri"/>
                <a:cs typeface="Calibri"/>
                <a:sym typeface="Calibri"/>
              </a:rPr>
              <a:t> </a:t>
            </a:r>
            <a:r>
              <a:rPr b="1" lang="en-IN" sz="4400">
                <a:solidFill>
                  <a:schemeClr val="dk1"/>
                </a:solidFill>
                <a:latin typeface="Calibri"/>
                <a:ea typeface="Calibri"/>
                <a:cs typeface="Calibri"/>
                <a:sym typeface="Calibri"/>
              </a:rPr>
              <a:t> SYSTEM ARCHITECTURE</a:t>
            </a:r>
            <a:endParaRPr sz="4400">
              <a:solidFill>
                <a:schemeClr val="dk1"/>
              </a:solidFill>
              <a:latin typeface="Calibri"/>
              <a:ea typeface="Calibri"/>
              <a:cs typeface="Calibri"/>
              <a:sym typeface="Calibri"/>
            </a:endParaRPr>
          </a:p>
          <a:p>
            <a:pPr indent="0" lvl="0" marL="0" rtl="0" algn="l">
              <a:lnSpc>
                <a:spcPct val="115000"/>
              </a:lnSpc>
              <a:spcBef>
                <a:spcPts val="1200"/>
              </a:spcBef>
              <a:spcAft>
                <a:spcPts val="1200"/>
              </a:spcAft>
              <a:buNone/>
            </a:pPr>
            <a:r>
              <a:t/>
            </a:r>
            <a:endParaRPr b="1" sz="2000">
              <a:solidFill>
                <a:schemeClr val="dk1"/>
              </a:solidFill>
            </a:endParaRPr>
          </a:p>
        </p:txBody>
      </p:sp>
      <p:sp>
        <p:nvSpPr>
          <p:cNvPr id="231" name="Google Shape;231;p28"/>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232" name="Google Shape;232;p28"/>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233" name="Google Shape;233;p28"/>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pic>
        <p:nvPicPr>
          <p:cNvPr id="234" name="Google Shape;234;p28"/>
          <p:cNvPicPr preferRelativeResize="0"/>
          <p:nvPr/>
        </p:nvPicPr>
        <p:blipFill>
          <a:blip r:embed="rId3">
            <a:alphaModFix/>
          </a:blip>
          <a:stretch>
            <a:fillRect/>
          </a:stretch>
        </p:blipFill>
        <p:spPr>
          <a:xfrm>
            <a:off x="-813950" y="834250"/>
            <a:ext cx="10262748" cy="5537274"/>
          </a:xfrm>
          <a:prstGeom prst="rect">
            <a:avLst/>
          </a:prstGeom>
          <a:noFill/>
          <a:ln>
            <a:noFill/>
          </a:ln>
        </p:spPr>
      </p:pic>
      <p:sp>
        <p:nvSpPr>
          <p:cNvPr id="235" name="Google Shape;235;p28"/>
          <p:cNvSpPr txBox="1"/>
          <p:nvPr>
            <p:ph idx="10" type="dt"/>
          </p:nvPr>
        </p:nvSpPr>
        <p:spPr>
          <a:xfrm>
            <a:off x="457200" y="6356350"/>
            <a:ext cx="7374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solidFill>
                  <a:srgbClr val="999999"/>
                </a:solidFill>
              </a:rPr>
              <a:t>22-11-2023                                   Hybrid Energy inspired DC Micro-grid System using Machine Learning </a:t>
            </a:r>
            <a:endParaRPr>
              <a:solidFill>
                <a:srgbClr val="999999"/>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9"/>
          <p:cNvSpPr txBox="1"/>
          <p:nvPr>
            <p:ph type="title"/>
          </p:nvPr>
        </p:nvSpPr>
        <p:spPr>
          <a:xfrm>
            <a:off x="457200" y="274638"/>
            <a:ext cx="8229600" cy="11430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t/>
            </a:r>
            <a:endParaRPr b="1"/>
          </a:p>
          <a:p>
            <a:pPr indent="0" lvl="0" marL="0" rtl="0" algn="ctr">
              <a:spcBef>
                <a:spcPts val="0"/>
              </a:spcBef>
              <a:spcAft>
                <a:spcPts val="0"/>
              </a:spcAft>
              <a:buClr>
                <a:schemeClr val="dk1"/>
              </a:buClr>
              <a:buSzPts val="990"/>
              <a:buFont typeface="Arial"/>
              <a:buNone/>
            </a:pPr>
            <a:r>
              <a:rPr b="1" lang="en-IN"/>
              <a:t>FUNCTIONAL REQUIREMENTS</a:t>
            </a:r>
            <a:endParaRPr/>
          </a:p>
          <a:p>
            <a:pPr indent="0" lvl="0" marL="0" rtl="0" algn="ctr">
              <a:spcBef>
                <a:spcPts val="0"/>
              </a:spcBef>
              <a:spcAft>
                <a:spcPts val="0"/>
              </a:spcAft>
              <a:buNone/>
            </a:pPr>
            <a:r>
              <a:t/>
            </a:r>
            <a:endParaRPr/>
          </a:p>
        </p:txBody>
      </p:sp>
      <p:sp>
        <p:nvSpPr>
          <p:cNvPr id="242" name="Google Shape;242;p29"/>
          <p:cNvSpPr txBox="1"/>
          <p:nvPr>
            <p:ph idx="1" type="body"/>
          </p:nvPr>
        </p:nvSpPr>
        <p:spPr>
          <a:xfrm>
            <a:off x="262900" y="1626200"/>
            <a:ext cx="8520300" cy="4347600"/>
          </a:xfrm>
          <a:prstGeom prst="rect">
            <a:avLst/>
          </a:prstGeom>
        </p:spPr>
        <p:txBody>
          <a:bodyPr anchorCtr="0" anchor="t" bIns="45700" lIns="91425" spcFirstLastPara="1" rIns="91425" wrap="square" tIns="45700">
            <a:noAutofit/>
          </a:bodyPr>
          <a:lstStyle/>
          <a:p>
            <a:pPr indent="0" lvl="0" marL="0" rtl="0" algn="just">
              <a:spcBef>
                <a:spcPts val="360"/>
              </a:spcBef>
              <a:spcAft>
                <a:spcPts val="0"/>
              </a:spcAft>
              <a:buNone/>
            </a:pPr>
            <a:r>
              <a:rPr b="1" lang="en-IN" sz="2400">
                <a:latin typeface="Times New Roman"/>
                <a:ea typeface="Times New Roman"/>
                <a:cs typeface="Times New Roman"/>
                <a:sym typeface="Times New Roman"/>
              </a:rPr>
              <a:t>System Features </a:t>
            </a:r>
            <a:endParaRPr b="1" sz="2400">
              <a:latin typeface="Times New Roman"/>
              <a:ea typeface="Times New Roman"/>
              <a:cs typeface="Times New Roman"/>
              <a:sym typeface="Times New Roman"/>
            </a:endParaRPr>
          </a:p>
          <a:p>
            <a:pPr indent="-381000" lvl="0" marL="457200" rtl="0" algn="just">
              <a:spcBef>
                <a:spcPts val="360"/>
              </a:spcBef>
              <a:spcAft>
                <a:spcPts val="0"/>
              </a:spcAft>
              <a:buSzPts val="2400"/>
              <a:buFont typeface="Times New Roman"/>
              <a:buAutoNum type="arabicPeriod"/>
            </a:pPr>
            <a:r>
              <a:rPr lang="en-IN" sz="2400">
                <a:latin typeface="Times New Roman"/>
                <a:ea typeface="Times New Roman"/>
                <a:cs typeface="Times New Roman"/>
                <a:sym typeface="Times New Roman"/>
              </a:rPr>
              <a:t>Renewable power output prediction.</a:t>
            </a:r>
            <a:endParaRPr sz="2400">
              <a:latin typeface="Times New Roman"/>
              <a:ea typeface="Times New Roman"/>
              <a:cs typeface="Times New Roman"/>
              <a:sym typeface="Times New Roman"/>
            </a:endParaRPr>
          </a:p>
          <a:p>
            <a:pPr indent="-381000" lvl="0" marL="457200" rtl="0" algn="just">
              <a:spcBef>
                <a:spcPts val="0"/>
              </a:spcBef>
              <a:spcAft>
                <a:spcPts val="0"/>
              </a:spcAft>
              <a:buSzPts val="2400"/>
              <a:buFont typeface="Times New Roman"/>
              <a:buAutoNum type="arabicPeriod"/>
            </a:pPr>
            <a:r>
              <a:rPr lang="en-IN" sz="2400">
                <a:latin typeface="Times New Roman"/>
                <a:ea typeface="Times New Roman"/>
                <a:cs typeface="Times New Roman"/>
                <a:sym typeface="Times New Roman"/>
              </a:rPr>
              <a:t>Load demand forecasting. </a:t>
            </a:r>
            <a:endParaRPr sz="2400">
              <a:latin typeface="Times New Roman"/>
              <a:ea typeface="Times New Roman"/>
              <a:cs typeface="Times New Roman"/>
              <a:sym typeface="Times New Roman"/>
            </a:endParaRPr>
          </a:p>
          <a:p>
            <a:pPr indent="-381000" lvl="0" marL="457200" rtl="0" algn="just">
              <a:spcBef>
                <a:spcPts val="0"/>
              </a:spcBef>
              <a:spcAft>
                <a:spcPts val="0"/>
              </a:spcAft>
              <a:buSzPts val="2400"/>
              <a:buFont typeface="Times New Roman"/>
              <a:buAutoNum type="arabicPeriod"/>
            </a:pPr>
            <a:r>
              <a:rPr lang="en-IN" sz="2400">
                <a:latin typeface="Times New Roman"/>
                <a:ea typeface="Times New Roman"/>
                <a:cs typeface="Times New Roman"/>
                <a:sym typeface="Times New Roman"/>
              </a:rPr>
              <a:t>Switching and regulation of energy sources. </a:t>
            </a:r>
            <a:endParaRPr sz="2400">
              <a:latin typeface="Times New Roman"/>
              <a:ea typeface="Times New Roman"/>
              <a:cs typeface="Times New Roman"/>
              <a:sym typeface="Times New Roman"/>
            </a:endParaRPr>
          </a:p>
          <a:p>
            <a:pPr indent="0" lvl="0" marL="457200" rtl="0" algn="just">
              <a:spcBef>
                <a:spcPts val="360"/>
              </a:spcBef>
              <a:spcAft>
                <a:spcPts val="0"/>
              </a:spcAft>
              <a:buNone/>
            </a:pPr>
            <a:r>
              <a:t/>
            </a:r>
            <a:endParaRPr sz="2400">
              <a:latin typeface="Times New Roman"/>
              <a:ea typeface="Times New Roman"/>
              <a:cs typeface="Times New Roman"/>
              <a:sym typeface="Times New Roman"/>
            </a:endParaRPr>
          </a:p>
          <a:p>
            <a:pPr indent="0" lvl="0" marL="0" rtl="0" algn="just">
              <a:spcBef>
                <a:spcPts val="360"/>
              </a:spcBef>
              <a:spcAft>
                <a:spcPts val="0"/>
              </a:spcAft>
              <a:buNone/>
            </a:pPr>
            <a:r>
              <a:rPr b="1" lang="en-IN" sz="2400">
                <a:latin typeface="Times New Roman"/>
                <a:ea typeface="Times New Roman"/>
                <a:cs typeface="Times New Roman"/>
                <a:sym typeface="Times New Roman"/>
              </a:rPr>
              <a:t>Database Management System (DBMS) </a:t>
            </a:r>
            <a:endParaRPr b="1" sz="2400">
              <a:latin typeface="Times New Roman"/>
              <a:ea typeface="Times New Roman"/>
              <a:cs typeface="Times New Roman"/>
              <a:sym typeface="Times New Roman"/>
            </a:endParaRPr>
          </a:p>
          <a:p>
            <a:pPr indent="0" lvl="0" marL="0" rtl="0" algn="just">
              <a:spcBef>
                <a:spcPts val="360"/>
              </a:spcBef>
              <a:spcAft>
                <a:spcPts val="0"/>
              </a:spcAft>
              <a:buNone/>
            </a:pPr>
            <a:r>
              <a:rPr lang="en-IN" sz="2400">
                <a:latin typeface="Times New Roman"/>
                <a:ea typeface="Times New Roman"/>
                <a:cs typeface="Times New Roman"/>
                <a:sym typeface="Times New Roman"/>
              </a:rPr>
              <a:t>The sensor readings will be aggregated - illumination, wind speed, using a Raspberry Pi Pico and pushed onto cloud storage, in the form of JSON. On cloud, this data will be stored as CSV files, hence our databases will actually be datasets along with trained models.</a:t>
            </a:r>
            <a:endParaRPr sz="2400"/>
          </a:p>
        </p:txBody>
      </p:sp>
      <p:sp>
        <p:nvSpPr>
          <p:cNvPr id="243" name="Google Shape;243;p29"/>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244" name="Google Shape;244;p29"/>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245" name="Google Shape;245;p29"/>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246" name="Google Shape;246;p29"/>
          <p:cNvSpPr txBox="1"/>
          <p:nvPr>
            <p:ph idx="10" type="dt"/>
          </p:nvPr>
        </p:nvSpPr>
        <p:spPr>
          <a:xfrm>
            <a:off x="457200" y="6356350"/>
            <a:ext cx="7374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solidFill>
                  <a:srgbClr val="999999"/>
                </a:solidFill>
              </a:rPr>
              <a:t>22-11-2023                                   Hybrid Energy inspired DC Micro-grid System using Machine Learning </a:t>
            </a:r>
            <a:endParaRPr>
              <a:solidFill>
                <a:srgbClr val="999999"/>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0"/>
          <p:cNvSpPr txBox="1"/>
          <p:nvPr>
            <p:ph type="title"/>
          </p:nvPr>
        </p:nvSpPr>
        <p:spPr>
          <a:xfrm>
            <a:off x="457200" y="274638"/>
            <a:ext cx="8229600" cy="11430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b="1" lang="en-IN"/>
              <a:t>NON </a:t>
            </a:r>
            <a:r>
              <a:rPr b="1" lang="en-IN"/>
              <a:t>FUNCTIONAL REQUIREMENTS</a:t>
            </a:r>
            <a:endParaRPr/>
          </a:p>
        </p:txBody>
      </p:sp>
      <p:sp>
        <p:nvSpPr>
          <p:cNvPr id="253" name="Google Shape;253;p30"/>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just">
              <a:spcBef>
                <a:spcPts val="360"/>
              </a:spcBef>
              <a:spcAft>
                <a:spcPts val="0"/>
              </a:spcAft>
              <a:buNone/>
            </a:pPr>
            <a:r>
              <a:rPr b="1" lang="en-IN" sz="2400"/>
              <a:t>Software Quality Attributes </a:t>
            </a:r>
            <a:endParaRPr b="1" sz="2400"/>
          </a:p>
          <a:p>
            <a:pPr indent="0" lvl="0" marL="0" rtl="0" algn="just">
              <a:spcBef>
                <a:spcPts val="360"/>
              </a:spcBef>
              <a:spcAft>
                <a:spcPts val="0"/>
              </a:spcAft>
              <a:buNone/>
            </a:pPr>
            <a:r>
              <a:rPr lang="en-IN" sz="2400"/>
              <a:t>1.  </a:t>
            </a:r>
            <a:r>
              <a:rPr b="1" i="1" lang="en-IN" sz="2400"/>
              <a:t>Reliability</a:t>
            </a:r>
            <a:r>
              <a:rPr lang="en-IN" sz="2400"/>
              <a:t> : Reliable power estimates.</a:t>
            </a:r>
            <a:endParaRPr sz="2400"/>
          </a:p>
          <a:p>
            <a:pPr indent="0" lvl="0" marL="0" rtl="0" algn="just">
              <a:spcBef>
                <a:spcPts val="360"/>
              </a:spcBef>
              <a:spcAft>
                <a:spcPts val="0"/>
              </a:spcAft>
              <a:buNone/>
            </a:pPr>
            <a:r>
              <a:rPr lang="en-IN" sz="2400"/>
              <a:t>2. </a:t>
            </a:r>
            <a:r>
              <a:rPr b="1" i="1" lang="en-IN" sz="2400"/>
              <a:t>Portability</a:t>
            </a:r>
            <a:r>
              <a:rPr lang="en-IN" sz="2400"/>
              <a:t> : Accessible from anywhere, dashboard will be hosted on cloud. </a:t>
            </a:r>
            <a:endParaRPr sz="2400"/>
          </a:p>
          <a:p>
            <a:pPr indent="0" lvl="0" marL="0" rtl="0" algn="just">
              <a:spcBef>
                <a:spcPts val="360"/>
              </a:spcBef>
              <a:spcAft>
                <a:spcPts val="0"/>
              </a:spcAft>
              <a:buNone/>
            </a:pPr>
            <a:r>
              <a:rPr lang="en-IN" sz="2400"/>
              <a:t>3.  </a:t>
            </a:r>
            <a:r>
              <a:rPr b="1" i="1" lang="en-IN" sz="2400"/>
              <a:t>Usability</a:t>
            </a:r>
            <a:r>
              <a:rPr lang="en-IN" sz="2400"/>
              <a:t> : User friendly dashboard. </a:t>
            </a:r>
            <a:endParaRPr sz="2400"/>
          </a:p>
          <a:p>
            <a:pPr indent="0" lvl="0" marL="0" rtl="0" algn="just">
              <a:spcBef>
                <a:spcPts val="360"/>
              </a:spcBef>
              <a:spcAft>
                <a:spcPts val="0"/>
              </a:spcAft>
              <a:buNone/>
            </a:pPr>
            <a:r>
              <a:t/>
            </a:r>
            <a:endParaRPr sz="2400"/>
          </a:p>
          <a:p>
            <a:pPr indent="0" lvl="0" marL="0" rtl="0" algn="just">
              <a:spcBef>
                <a:spcPts val="360"/>
              </a:spcBef>
              <a:spcAft>
                <a:spcPts val="0"/>
              </a:spcAft>
              <a:buNone/>
            </a:pPr>
            <a:r>
              <a:rPr b="1" lang="en-IN" sz="2400"/>
              <a:t>Operational and Maintenance Considerations </a:t>
            </a:r>
            <a:endParaRPr b="1" sz="2400"/>
          </a:p>
          <a:p>
            <a:pPr indent="0" lvl="0" marL="0" rtl="0" algn="just">
              <a:spcBef>
                <a:spcPts val="360"/>
              </a:spcBef>
              <a:spcAft>
                <a:spcPts val="0"/>
              </a:spcAft>
              <a:buNone/>
            </a:pPr>
            <a:r>
              <a:rPr lang="en-IN" sz="2400"/>
              <a:t>For maintenance of the trained model and prevention of corruption of the files, cronjobs will be scheduled for repeatedly training models at regular intervals. </a:t>
            </a:r>
            <a:endParaRPr sz="2400"/>
          </a:p>
          <a:p>
            <a:pPr indent="0" lvl="0" marL="0" rtl="0" algn="just">
              <a:spcBef>
                <a:spcPts val="360"/>
              </a:spcBef>
              <a:spcAft>
                <a:spcPts val="0"/>
              </a:spcAft>
              <a:buNone/>
            </a:pPr>
            <a:r>
              <a:t/>
            </a:r>
            <a:endParaRPr sz="2400"/>
          </a:p>
          <a:p>
            <a:pPr indent="0" lvl="0" marL="0" rtl="0" algn="just">
              <a:spcBef>
                <a:spcPts val="360"/>
              </a:spcBef>
              <a:spcAft>
                <a:spcPts val="0"/>
              </a:spcAft>
              <a:buNone/>
            </a:pPr>
            <a:r>
              <a:t/>
            </a:r>
            <a:endParaRPr sz="2400"/>
          </a:p>
        </p:txBody>
      </p:sp>
      <p:sp>
        <p:nvSpPr>
          <p:cNvPr id="254" name="Google Shape;254;p30"/>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255" name="Google Shape;255;p30"/>
          <p:cNvSpPr txBox="1"/>
          <p:nvPr>
            <p:ph idx="10" type="dt"/>
          </p:nvPr>
        </p:nvSpPr>
        <p:spPr>
          <a:xfrm>
            <a:off x="457200" y="6356350"/>
            <a:ext cx="7374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solidFill>
                  <a:srgbClr val="999999"/>
                </a:solidFill>
              </a:rPr>
              <a:t>22-11-2023                                   Hybrid Energy inspired DC Micro-grid System using Machine Learning </a:t>
            </a:r>
            <a:endParaRPr>
              <a:solidFill>
                <a:srgbClr val="999999"/>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1"/>
          <p:cNvSpPr txBox="1"/>
          <p:nvPr>
            <p:ph idx="1" type="body"/>
          </p:nvPr>
        </p:nvSpPr>
        <p:spPr>
          <a:xfrm>
            <a:off x="457200" y="629325"/>
            <a:ext cx="8229600" cy="5649300"/>
          </a:xfrm>
          <a:prstGeom prst="rect">
            <a:avLst/>
          </a:prstGeom>
        </p:spPr>
        <p:txBody>
          <a:bodyPr anchorCtr="0" anchor="t" bIns="45700" lIns="91425" spcFirstLastPara="1" rIns="91425" wrap="square" tIns="45700">
            <a:noAutofit/>
          </a:bodyPr>
          <a:lstStyle/>
          <a:p>
            <a:pPr indent="0" lvl="0" marL="0" rtl="0" algn="just">
              <a:spcBef>
                <a:spcPts val="360"/>
              </a:spcBef>
              <a:spcAft>
                <a:spcPts val="0"/>
              </a:spcAft>
              <a:buClr>
                <a:schemeClr val="dk1"/>
              </a:buClr>
              <a:buSzPts val="1100"/>
              <a:buFont typeface="Arial"/>
              <a:buNone/>
            </a:pPr>
            <a:r>
              <a:rPr b="1" lang="en-IN" sz="2500"/>
              <a:t>Scalability and Performance </a:t>
            </a:r>
            <a:endParaRPr b="1" sz="2500"/>
          </a:p>
          <a:p>
            <a:pPr indent="0" lvl="0" marL="0" rtl="0" algn="just">
              <a:spcBef>
                <a:spcPts val="360"/>
              </a:spcBef>
              <a:spcAft>
                <a:spcPts val="0"/>
              </a:spcAft>
              <a:buClr>
                <a:schemeClr val="dk1"/>
              </a:buClr>
              <a:buSzPts val="1100"/>
              <a:buFont typeface="Arial"/>
              <a:buNone/>
            </a:pPr>
            <a:r>
              <a:rPr lang="en-IN" sz="2500"/>
              <a:t>The proposed system is designed considering a DC microgrid. As the system scales, multiple remote virtual machines can be integrated for training and serving purpose. Also, the system makes use of Apache Spark for distributed machine learning and a lightweight, responsive dashboard library - Dash, hence the system will perform efficiently. </a:t>
            </a:r>
            <a:endParaRPr sz="2500"/>
          </a:p>
          <a:p>
            <a:pPr indent="0" lvl="0" marL="0" rtl="0" algn="just">
              <a:spcBef>
                <a:spcPts val="360"/>
              </a:spcBef>
              <a:spcAft>
                <a:spcPts val="0"/>
              </a:spcAft>
              <a:buClr>
                <a:schemeClr val="dk1"/>
              </a:buClr>
              <a:buSzPts val="1100"/>
              <a:buFont typeface="Arial"/>
              <a:buNone/>
            </a:pPr>
            <a:r>
              <a:t/>
            </a:r>
            <a:endParaRPr sz="2500"/>
          </a:p>
          <a:p>
            <a:pPr indent="0" lvl="0" marL="0" rtl="0" algn="just">
              <a:spcBef>
                <a:spcPts val="360"/>
              </a:spcBef>
              <a:spcAft>
                <a:spcPts val="0"/>
              </a:spcAft>
              <a:buClr>
                <a:schemeClr val="dk1"/>
              </a:buClr>
              <a:buSzPts val="1100"/>
              <a:buFont typeface="Arial"/>
              <a:buNone/>
            </a:pPr>
            <a:r>
              <a:rPr b="1" lang="en-IN" sz="2500"/>
              <a:t>Security Considerations </a:t>
            </a:r>
            <a:endParaRPr b="1" sz="2500"/>
          </a:p>
          <a:p>
            <a:pPr indent="0" lvl="0" marL="0" rtl="0" algn="just">
              <a:spcBef>
                <a:spcPts val="360"/>
              </a:spcBef>
              <a:spcAft>
                <a:spcPts val="0"/>
              </a:spcAft>
              <a:buClr>
                <a:schemeClr val="dk1"/>
              </a:buClr>
              <a:buSzPts val="1100"/>
              <a:buFont typeface="Arial"/>
              <a:buNone/>
            </a:pPr>
            <a:r>
              <a:rPr lang="en-IN" sz="2500"/>
              <a:t>As part of security, we hope to secure the physical setup of our project from external threats like fire and water. Also, we will work on securing our system against man in the middle attacks, as part of future scope. </a:t>
            </a:r>
            <a:endParaRPr sz="2500"/>
          </a:p>
          <a:p>
            <a:pPr indent="0" lvl="0" marL="0" rtl="0" algn="just">
              <a:spcBef>
                <a:spcPts val="360"/>
              </a:spcBef>
              <a:spcAft>
                <a:spcPts val="0"/>
              </a:spcAft>
              <a:buClr>
                <a:schemeClr val="dk1"/>
              </a:buClr>
              <a:buSzPts val="1100"/>
              <a:buFont typeface="Arial"/>
              <a:buNone/>
            </a:pPr>
            <a:r>
              <a:t/>
            </a:r>
            <a:endParaRPr sz="2500"/>
          </a:p>
          <a:p>
            <a:pPr indent="0" lvl="0" marL="0" rtl="0" algn="just">
              <a:spcBef>
                <a:spcPts val="360"/>
              </a:spcBef>
              <a:spcAft>
                <a:spcPts val="0"/>
              </a:spcAft>
              <a:buClr>
                <a:schemeClr val="dk1"/>
              </a:buClr>
              <a:buSzPts val="1100"/>
              <a:buFont typeface="Arial"/>
              <a:buNone/>
            </a:pPr>
            <a:r>
              <a:t/>
            </a:r>
            <a:endParaRPr sz="2500"/>
          </a:p>
        </p:txBody>
      </p:sp>
      <p:sp>
        <p:nvSpPr>
          <p:cNvPr id="262" name="Google Shape;262;p31"/>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263" name="Google Shape;263;p31"/>
          <p:cNvSpPr txBox="1"/>
          <p:nvPr>
            <p:ph idx="10" type="dt"/>
          </p:nvPr>
        </p:nvSpPr>
        <p:spPr>
          <a:xfrm>
            <a:off x="457200" y="6356350"/>
            <a:ext cx="7374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solidFill>
                  <a:srgbClr val="999999"/>
                </a:solidFill>
              </a:rPr>
              <a:t>22-11-2023                                   Hybrid Energy inspired DC Micro-grid System using Machine Learning </a:t>
            </a:r>
            <a:endParaRPr>
              <a:solidFill>
                <a:srgbClr val="999999"/>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txBox="1"/>
          <p:nvPr/>
        </p:nvSpPr>
        <p:spPr>
          <a:xfrm>
            <a:off x="2209800" y="1905000"/>
            <a:ext cx="554461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IN" sz="2400" u="none" cap="none" strike="noStrike">
                <a:solidFill>
                  <a:schemeClr val="dk1"/>
                </a:solidFill>
                <a:latin typeface="Times New Roman"/>
                <a:ea typeface="Times New Roman"/>
                <a:cs typeface="Times New Roman"/>
                <a:sym typeface="Times New Roman"/>
              </a:rPr>
              <a:t>Department of Computer Engineering</a:t>
            </a:r>
            <a:endParaRPr b="1" sz="2400">
              <a:solidFill>
                <a:schemeClr val="dk1"/>
              </a:solidFill>
              <a:latin typeface="Times New Roman"/>
              <a:ea typeface="Times New Roman"/>
              <a:cs typeface="Times New Roman"/>
              <a:sym typeface="Times New Roman"/>
            </a:endParaRPr>
          </a:p>
        </p:txBody>
      </p:sp>
      <p:sp>
        <p:nvSpPr>
          <p:cNvPr id="95" name="Google Shape;95;p14"/>
          <p:cNvSpPr txBox="1"/>
          <p:nvPr/>
        </p:nvSpPr>
        <p:spPr>
          <a:xfrm>
            <a:off x="415525" y="2914725"/>
            <a:ext cx="8728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Times New Roman"/>
                <a:ea typeface="Times New Roman"/>
                <a:cs typeface="Times New Roman"/>
                <a:sym typeface="Times New Roman"/>
              </a:rPr>
              <a:t>P</a:t>
            </a:r>
            <a:r>
              <a:rPr b="1" lang="en-IN" sz="1800">
                <a:solidFill>
                  <a:schemeClr val="dk1"/>
                </a:solidFill>
                <a:latin typeface="Times New Roman"/>
                <a:ea typeface="Times New Roman"/>
                <a:cs typeface="Times New Roman"/>
                <a:sym typeface="Times New Roman"/>
              </a:rPr>
              <a:t>r</a:t>
            </a:r>
            <a:r>
              <a:rPr b="1" lang="en-IN" sz="1800">
                <a:solidFill>
                  <a:schemeClr val="dk1"/>
                </a:solidFill>
                <a:latin typeface="Times New Roman"/>
                <a:ea typeface="Times New Roman"/>
                <a:cs typeface="Times New Roman"/>
                <a:sym typeface="Times New Roman"/>
              </a:rPr>
              <a:t>oject Title</a:t>
            </a:r>
            <a:r>
              <a:rPr lang="en-IN" sz="1800">
                <a:solidFill>
                  <a:schemeClr val="dk1"/>
                </a:solidFill>
                <a:latin typeface="Times New Roman"/>
                <a:ea typeface="Times New Roman"/>
                <a:cs typeface="Times New Roman"/>
                <a:sym typeface="Times New Roman"/>
              </a:rPr>
              <a:t> : </a:t>
            </a:r>
            <a:r>
              <a:rPr b="1" lang="en-IN" sz="1800">
                <a:solidFill>
                  <a:schemeClr val="dk1"/>
                </a:solidFill>
                <a:latin typeface="Times New Roman"/>
                <a:ea typeface="Times New Roman"/>
                <a:cs typeface="Times New Roman"/>
                <a:sym typeface="Times New Roman"/>
              </a:rPr>
              <a:t>Hybrid Energy inspired DC Micro-grid System using Machine Learning</a:t>
            </a:r>
            <a:endParaRPr b="1" sz="1800">
              <a:solidFill>
                <a:schemeClr val="dk1"/>
              </a:solidFill>
              <a:latin typeface="Times New Roman"/>
              <a:ea typeface="Times New Roman"/>
              <a:cs typeface="Times New Roman"/>
              <a:sym typeface="Times New Roman"/>
            </a:endParaRPr>
          </a:p>
        </p:txBody>
      </p:sp>
      <p:sp>
        <p:nvSpPr>
          <p:cNvPr id="96" name="Google Shape;96;p14"/>
          <p:cNvSpPr txBox="1"/>
          <p:nvPr/>
        </p:nvSpPr>
        <p:spPr>
          <a:xfrm>
            <a:off x="415525" y="3452750"/>
            <a:ext cx="81768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1000"/>
              </a:spcAft>
              <a:buClr>
                <a:schemeClr val="dk1"/>
              </a:buClr>
              <a:buSzPts val="1100"/>
              <a:buFont typeface="Arial"/>
              <a:buNone/>
            </a:pPr>
            <a:r>
              <a:rPr b="1" lang="en-IN" sz="2000">
                <a:solidFill>
                  <a:schemeClr val="dk1"/>
                </a:solidFill>
                <a:latin typeface="Times New Roman"/>
                <a:ea typeface="Times New Roman"/>
                <a:cs typeface="Times New Roman"/>
                <a:sym typeface="Times New Roman"/>
              </a:rPr>
              <a:t>Project Group ID/ Group details : </a:t>
            </a:r>
            <a:r>
              <a:rPr lang="en-IN" sz="2000">
                <a:solidFill>
                  <a:schemeClr val="dk1"/>
                </a:solidFill>
                <a:latin typeface="Times New Roman"/>
                <a:ea typeface="Times New Roman"/>
                <a:cs typeface="Times New Roman"/>
                <a:sym typeface="Times New Roman"/>
              </a:rPr>
              <a:t>4</a:t>
            </a:r>
            <a:endParaRPr sz="2000">
              <a:solidFill>
                <a:schemeClr val="dk1"/>
              </a:solidFill>
              <a:latin typeface="Times New Roman"/>
              <a:ea typeface="Times New Roman"/>
              <a:cs typeface="Times New Roman"/>
              <a:sym typeface="Times New Roman"/>
            </a:endParaRPr>
          </a:p>
        </p:txBody>
      </p:sp>
      <p:sp>
        <p:nvSpPr>
          <p:cNvPr id="97" name="Google Shape;97;p14"/>
          <p:cNvSpPr txBox="1"/>
          <p:nvPr/>
        </p:nvSpPr>
        <p:spPr>
          <a:xfrm>
            <a:off x="415525" y="4490775"/>
            <a:ext cx="9144000" cy="208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000">
                <a:solidFill>
                  <a:schemeClr val="dk1"/>
                </a:solidFill>
                <a:latin typeface="Times New Roman"/>
                <a:ea typeface="Times New Roman"/>
                <a:cs typeface="Times New Roman"/>
                <a:sym typeface="Times New Roman"/>
              </a:rPr>
              <a:t>Project Group Members</a:t>
            </a:r>
            <a:r>
              <a:rPr lang="en-IN" sz="2000">
                <a:solidFill>
                  <a:schemeClr val="dk1"/>
                </a:solidFill>
                <a:latin typeface="Times New Roman"/>
                <a:ea typeface="Times New Roman"/>
                <a:cs typeface="Times New Roman"/>
                <a:sym typeface="Times New Roman"/>
              </a:rPr>
              <a:t> :</a:t>
            </a:r>
            <a:endParaRPr sz="2000">
              <a:solidFill>
                <a:schemeClr val="dk1"/>
              </a:solidFill>
              <a:latin typeface="Times New Roman"/>
              <a:ea typeface="Times New Roman"/>
              <a:cs typeface="Times New Roman"/>
              <a:sym typeface="Times New Roman"/>
            </a:endParaRPr>
          </a:p>
          <a:p>
            <a:pPr indent="0" lvl="0" marL="0" rtl="0" algn="l">
              <a:spcBef>
                <a:spcPts val="45"/>
              </a:spcBef>
              <a:spcAft>
                <a:spcPts val="0"/>
              </a:spcAft>
              <a:buClr>
                <a:schemeClr val="dk1"/>
              </a:buClr>
              <a:buSzPts val="1100"/>
              <a:buFont typeface="Arial"/>
              <a:buNone/>
            </a:pPr>
            <a:r>
              <a:t/>
            </a:r>
            <a:endParaRPr b="1" sz="13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IN" sz="1800">
                <a:solidFill>
                  <a:schemeClr val="dk1"/>
                </a:solidFill>
                <a:latin typeface="Times New Roman"/>
                <a:ea typeface="Times New Roman"/>
                <a:cs typeface="Times New Roman"/>
                <a:sym typeface="Times New Roman"/>
              </a:rPr>
              <a:t>1. Name: Sakshi Jadhav	              Seat No: B190294222</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IN" sz="1800">
                <a:solidFill>
                  <a:schemeClr val="dk1"/>
                </a:solidFill>
                <a:latin typeface="Times New Roman"/>
                <a:ea typeface="Times New Roman"/>
                <a:cs typeface="Times New Roman"/>
                <a:sym typeface="Times New Roman"/>
              </a:rPr>
              <a:t>2. Name: Samruddhi Khairnar      Seat No: B190294231</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SzPts val="1100"/>
              <a:buNone/>
            </a:pPr>
            <a:r>
              <a:rPr lang="en-IN" sz="1800">
                <a:solidFill>
                  <a:schemeClr val="dk1"/>
                </a:solidFill>
                <a:latin typeface="Times New Roman"/>
                <a:ea typeface="Times New Roman"/>
                <a:cs typeface="Times New Roman"/>
                <a:sym typeface="Times New Roman"/>
              </a:rPr>
              <a:t>3. Name: Kunika Narnaware	      Seat No: B190294239</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IN" sz="1800">
                <a:solidFill>
                  <a:schemeClr val="dk1"/>
                </a:solidFill>
                <a:latin typeface="Times New Roman"/>
                <a:ea typeface="Times New Roman"/>
                <a:cs typeface="Times New Roman"/>
                <a:sym typeface="Times New Roman"/>
              </a:rPr>
              <a:t>4. Name: Pranjal Shewale    	      Seat No: B190294262</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98" name="Google Shape;98;p14"/>
          <p:cNvSpPr txBox="1"/>
          <p:nvPr>
            <p:ph idx="10" type="dt"/>
          </p:nvPr>
        </p:nvSpPr>
        <p:spPr>
          <a:xfrm>
            <a:off x="457200" y="6356350"/>
            <a:ext cx="7374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solidFill>
                  <a:srgbClr val="999999"/>
                </a:solidFill>
              </a:rPr>
              <a:t>22</a:t>
            </a:r>
            <a:r>
              <a:rPr lang="en-IN">
                <a:solidFill>
                  <a:srgbClr val="999999"/>
                </a:solidFill>
              </a:rPr>
              <a:t>-11-2023                                   </a:t>
            </a:r>
            <a:r>
              <a:rPr lang="en-IN">
                <a:solidFill>
                  <a:srgbClr val="999999"/>
                </a:solidFill>
              </a:rPr>
              <a:t>Hybrid Energy inspired DC Micro-grid System using Machine Learning </a:t>
            </a:r>
            <a:endParaRPr>
              <a:solidFill>
                <a:srgbClr val="999999"/>
              </a:solidFill>
            </a:endParaRPr>
          </a:p>
        </p:txBody>
      </p:sp>
      <p:sp>
        <p:nvSpPr>
          <p:cNvPr id="99" name="Google Shape;99;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a:t>2</a:t>
            </a:r>
            <a:endParaRPr/>
          </a:p>
        </p:txBody>
      </p:sp>
      <p:sp>
        <p:nvSpPr>
          <p:cNvPr id="100" name="Google Shape;100;p14"/>
          <p:cNvSpPr txBox="1"/>
          <p:nvPr/>
        </p:nvSpPr>
        <p:spPr>
          <a:xfrm>
            <a:off x="415525" y="3981225"/>
            <a:ext cx="70482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000">
                <a:solidFill>
                  <a:schemeClr val="dk1"/>
                </a:solidFill>
                <a:latin typeface="Times New Roman"/>
                <a:ea typeface="Times New Roman"/>
                <a:cs typeface="Times New Roman"/>
                <a:sym typeface="Times New Roman"/>
              </a:rPr>
              <a:t>Project Guide</a:t>
            </a:r>
            <a:r>
              <a:rPr lang="en-IN" sz="2000">
                <a:solidFill>
                  <a:schemeClr val="dk1"/>
                </a:solidFill>
                <a:latin typeface="Times New Roman"/>
                <a:ea typeface="Times New Roman"/>
                <a:cs typeface="Times New Roman"/>
                <a:sym typeface="Times New Roman"/>
              </a:rPr>
              <a:t> : Dr. B. S. Tarle</a:t>
            </a:r>
            <a:endParaRPr sz="2000">
              <a:solidFill>
                <a:schemeClr val="dk1"/>
              </a:solidFill>
              <a:latin typeface="Times New Roman"/>
              <a:ea typeface="Times New Roman"/>
              <a:cs typeface="Times New Roman"/>
              <a:sym typeface="Times New Roman"/>
            </a:endParaRPr>
          </a:p>
        </p:txBody>
      </p:sp>
      <p:pic>
        <p:nvPicPr>
          <p:cNvPr descr="C:\Users\sys27\Desktop\a++ letter head.jpg" id="101" name="Google Shape;101;p14"/>
          <p:cNvPicPr preferRelativeResize="0"/>
          <p:nvPr/>
        </p:nvPicPr>
        <p:blipFill rotWithShape="1">
          <a:blip r:embed="rId3">
            <a:alphaModFix/>
          </a:blip>
          <a:srcRect b="0" l="0" r="0" t="0"/>
          <a:stretch/>
        </p:blipFill>
        <p:spPr>
          <a:xfrm>
            <a:off x="25" y="-830"/>
            <a:ext cx="9143999" cy="190583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2"/>
          <p:cNvSpPr txBox="1"/>
          <p:nvPr>
            <p:ph idx="1" type="body"/>
          </p:nvPr>
        </p:nvSpPr>
        <p:spPr>
          <a:xfrm>
            <a:off x="457200" y="1143000"/>
            <a:ext cx="8229600" cy="4526100"/>
          </a:xfrm>
          <a:prstGeom prst="rect">
            <a:avLst/>
          </a:prstGeom>
        </p:spPr>
        <p:txBody>
          <a:bodyPr anchorCtr="0" anchor="t" bIns="45700" lIns="91425" spcFirstLastPara="1" rIns="91425" wrap="square" tIns="45700">
            <a:normAutofit/>
          </a:bodyPr>
          <a:lstStyle/>
          <a:p>
            <a:pPr indent="0" lvl="0" marL="0" rtl="0" algn="just">
              <a:spcBef>
                <a:spcPts val="360"/>
              </a:spcBef>
              <a:spcAft>
                <a:spcPts val="0"/>
              </a:spcAft>
              <a:buClr>
                <a:schemeClr val="dk1"/>
              </a:buClr>
              <a:buSzPts val="1100"/>
              <a:buFont typeface="Arial"/>
              <a:buNone/>
            </a:pPr>
            <a:r>
              <a:rPr b="1" lang="en-IN" sz="2500"/>
              <a:t>Security and Access Control</a:t>
            </a:r>
            <a:endParaRPr b="1" sz="2500"/>
          </a:p>
          <a:p>
            <a:pPr indent="0" lvl="0" marL="0" rtl="0" algn="just">
              <a:spcBef>
                <a:spcPts val="360"/>
              </a:spcBef>
              <a:spcAft>
                <a:spcPts val="0"/>
              </a:spcAft>
              <a:buClr>
                <a:schemeClr val="dk1"/>
              </a:buClr>
              <a:buSzPts val="1100"/>
              <a:buFont typeface="Arial"/>
              <a:buNone/>
            </a:pPr>
            <a:r>
              <a:rPr lang="en-IN" sz="2500"/>
              <a:t>We will ensure that the virtual instance can only be accessed by authorized persons, through SSH, by storing the private keys required to login, in hidden files, which will be password protected. </a:t>
            </a:r>
            <a:endParaRPr sz="2500"/>
          </a:p>
          <a:p>
            <a:pPr indent="0" lvl="0" marL="0" rtl="0" algn="just">
              <a:spcBef>
                <a:spcPts val="360"/>
              </a:spcBef>
              <a:spcAft>
                <a:spcPts val="0"/>
              </a:spcAft>
              <a:buClr>
                <a:schemeClr val="dk1"/>
              </a:buClr>
              <a:buSzPts val="1100"/>
              <a:buFont typeface="Arial"/>
              <a:buNone/>
            </a:pPr>
            <a:r>
              <a:t/>
            </a:r>
            <a:endParaRPr sz="2500"/>
          </a:p>
          <a:p>
            <a:pPr indent="0" lvl="0" marL="0" rtl="0" algn="just">
              <a:spcBef>
                <a:spcPts val="360"/>
              </a:spcBef>
              <a:spcAft>
                <a:spcPts val="0"/>
              </a:spcAft>
              <a:buClr>
                <a:schemeClr val="dk1"/>
              </a:buClr>
              <a:buSzPts val="1100"/>
              <a:buFont typeface="Arial"/>
              <a:buNone/>
            </a:pPr>
            <a:r>
              <a:rPr b="1" lang="en-IN" sz="2500"/>
              <a:t>Version Control and Source Code Management </a:t>
            </a:r>
            <a:endParaRPr b="1" sz="2500"/>
          </a:p>
          <a:p>
            <a:pPr indent="0" lvl="0" marL="0" rtl="0" algn="just">
              <a:spcBef>
                <a:spcPts val="360"/>
              </a:spcBef>
              <a:spcAft>
                <a:spcPts val="0"/>
              </a:spcAft>
              <a:buClr>
                <a:schemeClr val="dk1"/>
              </a:buClr>
              <a:buSzPts val="1100"/>
              <a:buFont typeface="Arial"/>
              <a:buNone/>
            </a:pPr>
            <a:r>
              <a:rPr lang="en-IN" sz="2500"/>
              <a:t>Git and GitHub will be used.</a:t>
            </a:r>
            <a:endParaRPr sz="2500"/>
          </a:p>
          <a:p>
            <a:pPr indent="0" lvl="0" marL="0" rtl="0" algn="l">
              <a:spcBef>
                <a:spcPts val="360"/>
              </a:spcBef>
              <a:spcAft>
                <a:spcPts val="0"/>
              </a:spcAft>
              <a:buNone/>
            </a:pPr>
            <a:r>
              <a:t/>
            </a:r>
            <a:endParaRPr/>
          </a:p>
        </p:txBody>
      </p:sp>
      <p:sp>
        <p:nvSpPr>
          <p:cNvPr id="270" name="Google Shape;270;p32"/>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271" name="Google Shape;271;p32"/>
          <p:cNvSpPr txBox="1"/>
          <p:nvPr>
            <p:ph idx="10" type="dt"/>
          </p:nvPr>
        </p:nvSpPr>
        <p:spPr>
          <a:xfrm>
            <a:off x="457200" y="6356350"/>
            <a:ext cx="7374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solidFill>
                  <a:srgbClr val="999999"/>
                </a:solidFill>
              </a:rPr>
              <a:t>22-11-2023                                   Hybrid Energy inspired DC Micro-grid System using Machine Learning </a:t>
            </a:r>
            <a:endParaRPr>
              <a:solidFill>
                <a:srgbClr val="999999"/>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3"/>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marR="0" rtl="0" algn="just">
              <a:lnSpc>
                <a:spcPct val="130000"/>
              </a:lnSpc>
              <a:spcBef>
                <a:spcPts val="0"/>
              </a:spcBef>
              <a:spcAft>
                <a:spcPts val="0"/>
              </a:spcAft>
              <a:buClr>
                <a:schemeClr val="dk1"/>
              </a:buClr>
              <a:buSzPts val="688"/>
              <a:buFont typeface="Arial"/>
              <a:buNone/>
            </a:pPr>
            <a:r>
              <a:rPr b="1" lang="en-IN" sz="2400">
                <a:latin typeface="Times New Roman"/>
                <a:ea typeface="Times New Roman"/>
                <a:cs typeface="Times New Roman"/>
                <a:sym typeface="Times New Roman"/>
              </a:rPr>
              <a:t>User interfaces  </a:t>
            </a:r>
            <a:endParaRPr b="1" sz="2400">
              <a:latin typeface="Times New Roman"/>
              <a:ea typeface="Times New Roman"/>
              <a:cs typeface="Times New Roman"/>
              <a:sym typeface="Times New Roman"/>
            </a:endParaRPr>
          </a:p>
          <a:p>
            <a:pPr indent="-381000" lvl="0" marL="914400" marR="0" rtl="0" algn="just">
              <a:lnSpc>
                <a:spcPct val="130000"/>
              </a:lnSpc>
              <a:spcBef>
                <a:spcPts val="0"/>
              </a:spcBef>
              <a:spcAft>
                <a:spcPts val="0"/>
              </a:spcAft>
              <a:buSzPts val="2400"/>
              <a:buFont typeface="Times New Roman"/>
              <a:buAutoNum type="arabicPeriod"/>
            </a:pPr>
            <a:r>
              <a:rPr lang="en-IN" sz="2400">
                <a:latin typeface="Times New Roman"/>
                <a:ea typeface="Times New Roman"/>
                <a:cs typeface="Times New Roman"/>
                <a:sym typeface="Times New Roman"/>
              </a:rPr>
              <a:t>Intuitive and easy to interpret dashboard. </a:t>
            </a:r>
            <a:endParaRPr sz="2400">
              <a:latin typeface="Times New Roman"/>
              <a:ea typeface="Times New Roman"/>
              <a:cs typeface="Times New Roman"/>
              <a:sym typeface="Times New Roman"/>
            </a:endParaRPr>
          </a:p>
          <a:p>
            <a:pPr indent="0" lvl="0" marL="0" marR="0" rtl="0" algn="just">
              <a:lnSpc>
                <a:spcPct val="130000"/>
              </a:lnSpc>
              <a:spcBef>
                <a:spcPts val="0"/>
              </a:spcBef>
              <a:spcAft>
                <a:spcPts val="0"/>
              </a:spcAft>
              <a:buClr>
                <a:schemeClr val="dk1"/>
              </a:buClr>
              <a:buSzPts val="688"/>
              <a:buFont typeface="Arial"/>
              <a:buNone/>
            </a:pPr>
            <a:r>
              <a:t/>
            </a:r>
            <a:endParaRPr b="1" sz="2400">
              <a:latin typeface="Times New Roman"/>
              <a:ea typeface="Times New Roman"/>
              <a:cs typeface="Times New Roman"/>
              <a:sym typeface="Times New Roman"/>
            </a:endParaRPr>
          </a:p>
          <a:p>
            <a:pPr indent="0" lvl="0" marL="0" marR="0" rtl="0" algn="just">
              <a:lnSpc>
                <a:spcPct val="130000"/>
              </a:lnSpc>
              <a:spcBef>
                <a:spcPts val="0"/>
              </a:spcBef>
              <a:spcAft>
                <a:spcPts val="0"/>
              </a:spcAft>
              <a:buClr>
                <a:schemeClr val="dk1"/>
              </a:buClr>
              <a:buSzPts val="688"/>
              <a:buFont typeface="Arial"/>
              <a:buNone/>
            </a:pPr>
            <a:r>
              <a:rPr b="1" lang="en-IN" sz="2400">
                <a:latin typeface="Times New Roman"/>
                <a:ea typeface="Times New Roman"/>
                <a:cs typeface="Times New Roman"/>
                <a:sym typeface="Times New Roman"/>
              </a:rPr>
              <a:t>Software Interfaces </a:t>
            </a:r>
            <a:endParaRPr b="1" sz="2400">
              <a:latin typeface="Times New Roman"/>
              <a:ea typeface="Times New Roman"/>
              <a:cs typeface="Times New Roman"/>
              <a:sym typeface="Times New Roman"/>
            </a:endParaRPr>
          </a:p>
          <a:p>
            <a:pPr indent="0" lvl="0" marL="0" marR="0" rtl="0" algn="just">
              <a:lnSpc>
                <a:spcPct val="130000"/>
              </a:lnSpc>
              <a:spcBef>
                <a:spcPts val="0"/>
              </a:spcBef>
              <a:spcAft>
                <a:spcPts val="0"/>
              </a:spcAft>
              <a:buSzPts val="688"/>
              <a:buNone/>
            </a:pPr>
            <a:r>
              <a:rPr lang="en-IN" sz="2400">
                <a:latin typeface="Times New Roman"/>
                <a:ea typeface="Times New Roman"/>
                <a:cs typeface="Times New Roman"/>
                <a:sym typeface="Times New Roman"/>
              </a:rPr>
              <a:t>A set of Python scripts, deployable on local as well as remote machines. The admin of the system (electricity board head) will be able to modify the scripts.</a:t>
            </a:r>
            <a:endParaRPr sz="2400"/>
          </a:p>
        </p:txBody>
      </p:sp>
      <p:sp>
        <p:nvSpPr>
          <p:cNvPr id="278" name="Google Shape;278;p33"/>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279" name="Google Shape;279;p33"/>
          <p:cNvSpPr txBox="1"/>
          <p:nvPr>
            <p:ph type="title"/>
          </p:nvPr>
        </p:nvSpPr>
        <p:spPr>
          <a:xfrm>
            <a:off x="457200" y="393163"/>
            <a:ext cx="8229600" cy="11430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b="1" lang="en-IN"/>
              <a:t>EXTERNAL INTERFACE REQUIREMENTS</a:t>
            </a:r>
            <a:endParaRPr/>
          </a:p>
          <a:p>
            <a:pPr indent="0" lvl="0" marL="0" rtl="0" algn="l">
              <a:spcBef>
                <a:spcPts val="0"/>
              </a:spcBef>
              <a:spcAft>
                <a:spcPts val="0"/>
              </a:spcAft>
              <a:buNone/>
            </a:pPr>
            <a:r>
              <a:t/>
            </a:r>
            <a:endParaRPr/>
          </a:p>
        </p:txBody>
      </p:sp>
      <p:sp>
        <p:nvSpPr>
          <p:cNvPr id="280" name="Google Shape;280;p33"/>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281" name="Google Shape;281;p33"/>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282" name="Google Shape;282;p33"/>
          <p:cNvSpPr txBox="1"/>
          <p:nvPr>
            <p:ph idx="10" type="dt"/>
          </p:nvPr>
        </p:nvSpPr>
        <p:spPr>
          <a:xfrm>
            <a:off x="457200" y="6356350"/>
            <a:ext cx="7374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solidFill>
                  <a:srgbClr val="999999"/>
                </a:solidFill>
              </a:rPr>
              <a:t>22-11-2023                                   Hybrid Energy inspired DC Micro-grid System using Machine Learning </a:t>
            </a:r>
            <a:endParaRPr>
              <a:solidFill>
                <a:srgbClr val="999999"/>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4"/>
          <p:cNvSpPr txBox="1"/>
          <p:nvPr>
            <p:ph idx="1" type="body"/>
          </p:nvPr>
        </p:nvSpPr>
        <p:spPr>
          <a:xfrm>
            <a:off x="457200" y="990600"/>
            <a:ext cx="8229600" cy="4526100"/>
          </a:xfrm>
          <a:prstGeom prst="rect">
            <a:avLst/>
          </a:prstGeom>
        </p:spPr>
        <p:txBody>
          <a:bodyPr anchorCtr="0" anchor="t" bIns="45700" lIns="91425" spcFirstLastPara="1" rIns="91425" wrap="square" tIns="45700">
            <a:noAutofit/>
          </a:bodyPr>
          <a:lstStyle/>
          <a:p>
            <a:pPr indent="0" lvl="0" marL="0" marR="0" rtl="0" algn="just">
              <a:lnSpc>
                <a:spcPct val="110000"/>
              </a:lnSpc>
              <a:spcBef>
                <a:spcPts val="0"/>
              </a:spcBef>
              <a:spcAft>
                <a:spcPts val="0"/>
              </a:spcAft>
              <a:buClr>
                <a:schemeClr val="dk1"/>
              </a:buClr>
              <a:buSzPts val="1018"/>
              <a:buFont typeface="Arial"/>
              <a:buNone/>
            </a:pPr>
            <a:r>
              <a:rPr b="1" lang="en-IN" sz="2420">
                <a:latin typeface="Times New Roman"/>
                <a:ea typeface="Times New Roman"/>
                <a:cs typeface="Times New Roman"/>
                <a:sym typeface="Times New Roman"/>
              </a:rPr>
              <a:t>Hardware Interfaces  </a:t>
            </a:r>
            <a:endParaRPr b="1" sz="2420">
              <a:latin typeface="Times New Roman"/>
              <a:ea typeface="Times New Roman"/>
              <a:cs typeface="Times New Roman"/>
              <a:sym typeface="Times New Roman"/>
            </a:endParaRPr>
          </a:p>
          <a:p>
            <a:pPr indent="0" lvl="0" marL="0" marR="0" rtl="0" algn="just">
              <a:lnSpc>
                <a:spcPct val="110000"/>
              </a:lnSpc>
              <a:spcBef>
                <a:spcPts val="0"/>
              </a:spcBef>
              <a:spcAft>
                <a:spcPts val="0"/>
              </a:spcAft>
              <a:buClr>
                <a:schemeClr val="dk1"/>
              </a:buClr>
              <a:buSzPts val="1018"/>
              <a:buFont typeface="Arial"/>
              <a:buNone/>
            </a:pPr>
            <a:r>
              <a:rPr lang="en-IN" sz="2420">
                <a:latin typeface="Times New Roman"/>
                <a:ea typeface="Times New Roman"/>
                <a:cs typeface="Times New Roman"/>
                <a:sym typeface="Times New Roman"/>
              </a:rPr>
              <a:t>The proposed system will be executed in the form of a prototype, simulating an actual DC microgrid. </a:t>
            </a:r>
            <a:endParaRPr sz="2420">
              <a:latin typeface="Times New Roman"/>
              <a:ea typeface="Times New Roman"/>
              <a:cs typeface="Times New Roman"/>
              <a:sym typeface="Times New Roman"/>
            </a:endParaRPr>
          </a:p>
          <a:p>
            <a:pPr indent="0" lvl="0" marL="228600" marR="0" rtl="0" algn="just">
              <a:lnSpc>
                <a:spcPct val="110000"/>
              </a:lnSpc>
              <a:spcBef>
                <a:spcPts val="0"/>
              </a:spcBef>
              <a:spcAft>
                <a:spcPts val="0"/>
              </a:spcAft>
              <a:buClr>
                <a:schemeClr val="dk1"/>
              </a:buClr>
              <a:buSzPts val="1018"/>
              <a:buFont typeface="Arial"/>
              <a:buNone/>
            </a:pPr>
            <a:r>
              <a:t/>
            </a:r>
            <a:endParaRPr sz="2420">
              <a:latin typeface="Times New Roman"/>
              <a:ea typeface="Times New Roman"/>
              <a:cs typeface="Times New Roman"/>
              <a:sym typeface="Times New Roman"/>
            </a:endParaRPr>
          </a:p>
          <a:p>
            <a:pPr indent="0" lvl="0" marL="0" marR="0" rtl="0" algn="just">
              <a:lnSpc>
                <a:spcPct val="110000"/>
              </a:lnSpc>
              <a:spcBef>
                <a:spcPts val="0"/>
              </a:spcBef>
              <a:spcAft>
                <a:spcPts val="0"/>
              </a:spcAft>
              <a:buClr>
                <a:schemeClr val="dk1"/>
              </a:buClr>
              <a:buSzPts val="1018"/>
              <a:buFont typeface="Arial"/>
              <a:buNone/>
            </a:pPr>
            <a:r>
              <a:rPr b="1" lang="en-IN" sz="2420">
                <a:latin typeface="Times New Roman"/>
                <a:ea typeface="Times New Roman"/>
                <a:cs typeface="Times New Roman"/>
                <a:sym typeface="Times New Roman"/>
              </a:rPr>
              <a:t>Hardware Components</a:t>
            </a:r>
            <a:endParaRPr b="1" sz="2420">
              <a:latin typeface="Times New Roman"/>
              <a:ea typeface="Times New Roman"/>
              <a:cs typeface="Times New Roman"/>
              <a:sym typeface="Times New Roman"/>
            </a:endParaRPr>
          </a:p>
          <a:p>
            <a:pPr indent="-153670" lvl="0" marL="228600" marR="0" rtl="0" algn="just">
              <a:lnSpc>
                <a:spcPct val="110000"/>
              </a:lnSpc>
              <a:spcBef>
                <a:spcPts val="1000"/>
              </a:spcBef>
              <a:spcAft>
                <a:spcPts val="0"/>
              </a:spcAft>
              <a:buSzPts val="2420"/>
              <a:buFont typeface="Times New Roman"/>
              <a:buChar char="●"/>
            </a:pPr>
            <a:r>
              <a:rPr lang="en-IN" sz="2420">
                <a:latin typeface="Times New Roman"/>
                <a:ea typeface="Times New Roman"/>
                <a:cs typeface="Times New Roman"/>
                <a:sym typeface="Times New Roman"/>
              </a:rPr>
              <a:t>Raspberry Pi Pico W</a:t>
            </a:r>
            <a:endParaRPr sz="2420">
              <a:latin typeface="Times New Roman"/>
              <a:ea typeface="Times New Roman"/>
              <a:cs typeface="Times New Roman"/>
              <a:sym typeface="Times New Roman"/>
            </a:endParaRPr>
          </a:p>
          <a:p>
            <a:pPr indent="-153670" lvl="0" marL="228600" marR="0" rtl="0" algn="just">
              <a:lnSpc>
                <a:spcPct val="110000"/>
              </a:lnSpc>
              <a:spcBef>
                <a:spcPts val="0"/>
              </a:spcBef>
              <a:spcAft>
                <a:spcPts val="0"/>
              </a:spcAft>
              <a:buSzPts val="2420"/>
              <a:buFont typeface="Times New Roman"/>
              <a:buChar char="●"/>
            </a:pPr>
            <a:r>
              <a:rPr lang="en-IN" sz="2420">
                <a:latin typeface="Times New Roman"/>
                <a:ea typeface="Times New Roman"/>
                <a:cs typeface="Times New Roman"/>
                <a:sym typeface="Times New Roman"/>
              </a:rPr>
              <a:t>Solar Panel, Charge Controller and Lead Acid Battery</a:t>
            </a:r>
            <a:endParaRPr sz="2420">
              <a:latin typeface="Times New Roman"/>
              <a:ea typeface="Times New Roman"/>
              <a:cs typeface="Times New Roman"/>
              <a:sym typeface="Times New Roman"/>
            </a:endParaRPr>
          </a:p>
          <a:p>
            <a:pPr indent="-153670" lvl="0" marL="228600" marR="0" rtl="0" algn="just">
              <a:lnSpc>
                <a:spcPct val="110000"/>
              </a:lnSpc>
              <a:spcBef>
                <a:spcPts val="0"/>
              </a:spcBef>
              <a:spcAft>
                <a:spcPts val="0"/>
              </a:spcAft>
              <a:buSzPts val="2420"/>
              <a:buFont typeface="Times New Roman"/>
              <a:buChar char="●"/>
            </a:pPr>
            <a:r>
              <a:rPr lang="en-IN" sz="2420">
                <a:latin typeface="Times New Roman"/>
                <a:ea typeface="Times New Roman"/>
                <a:cs typeface="Times New Roman"/>
                <a:sym typeface="Times New Roman"/>
              </a:rPr>
              <a:t>DC Adaptor, Motor, Relay</a:t>
            </a:r>
            <a:endParaRPr sz="2420">
              <a:latin typeface="Times New Roman"/>
              <a:ea typeface="Times New Roman"/>
              <a:cs typeface="Times New Roman"/>
              <a:sym typeface="Times New Roman"/>
            </a:endParaRPr>
          </a:p>
          <a:p>
            <a:pPr indent="-153670" lvl="0" marL="228600" marR="0" rtl="0" algn="just">
              <a:lnSpc>
                <a:spcPct val="110000"/>
              </a:lnSpc>
              <a:spcBef>
                <a:spcPts val="0"/>
              </a:spcBef>
              <a:spcAft>
                <a:spcPts val="0"/>
              </a:spcAft>
              <a:buSzPts val="2420"/>
              <a:buFont typeface="Times New Roman"/>
              <a:buChar char="●"/>
            </a:pPr>
            <a:r>
              <a:rPr lang="en-IN" sz="2420">
                <a:latin typeface="Times New Roman"/>
                <a:ea typeface="Times New Roman"/>
                <a:cs typeface="Times New Roman"/>
                <a:sym typeface="Times New Roman"/>
              </a:rPr>
              <a:t>For future modules - RF Transceivers, Wireless Network Adaptor, Steam generator and steam burner flame controller.</a:t>
            </a:r>
            <a:endParaRPr sz="2420">
              <a:latin typeface="Times New Roman"/>
              <a:ea typeface="Times New Roman"/>
              <a:cs typeface="Times New Roman"/>
              <a:sym typeface="Times New Roman"/>
            </a:endParaRPr>
          </a:p>
          <a:p>
            <a:pPr indent="0" lvl="0" marL="0" rtl="0" algn="l">
              <a:lnSpc>
                <a:spcPct val="80000"/>
              </a:lnSpc>
              <a:spcBef>
                <a:spcPts val="360"/>
              </a:spcBef>
              <a:spcAft>
                <a:spcPts val="0"/>
              </a:spcAft>
              <a:buSzPts val="1018"/>
              <a:buNone/>
            </a:pPr>
            <a:r>
              <a:t/>
            </a:r>
            <a:endParaRPr sz="3160"/>
          </a:p>
        </p:txBody>
      </p:sp>
      <p:sp>
        <p:nvSpPr>
          <p:cNvPr id="289" name="Google Shape;289;p34"/>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290" name="Google Shape;290;p34"/>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291" name="Google Shape;291;p34"/>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292" name="Google Shape;292;p34"/>
          <p:cNvSpPr txBox="1"/>
          <p:nvPr>
            <p:ph idx="10" type="dt"/>
          </p:nvPr>
        </p:nvSpPr>
        <p:spPr>
          <a:xfrm>
            <a:off x="457200" y="6356350"/>
            <a:ext cx="7374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solidFill>
                  <a:srgbClr val="999999"/>
                </a:solidFill>
              </a:rPr>
              <a:t>22-11-2023                                   Hybrid Energy inspired DC Micro-grid System using Machine Learning </a:t>
            </a:r>
            <a:endParaRPr>
              <a:solidFill>
                <a:srgbClr val="999999"/>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5"/>
          <p:cNvSpPr txBox="1"/>
          <p:nvPr>
            <p:ph idx="1" type="body"/>
          </p:nvPr>
        </p:nvSpPr>
        <p:spPr>
          <a:xfrm>
            <a:off x="304800" y="304800"/>
            <a:ext cx="8229600" cy="4526100"/>
          </a:xfrm>
          <a:prstGeom prst="rect">
            <a:avLst/>
          </a:prstGeom>
        </p:spPr>
        <p:txBody>
          <a:bodyPr anchorCtr="0" anchor="t" bIns="45700" lIns="91425" spcFirstLastPara="1" rIns="91425" wrap="square" tIns="45700">
            <a:noAutofit/>
          </a:bodyPr>
          <a:lstStyle/>
          <a:p>
            <a:pPr indent="0" lvl="0" marL="0" marR="0" rtl="0" algn="just">
              <a:lnSpc>
                <a:spcPct val="130000"/>
              </a:lnSpc>
              <a:spcBef>
                <a:spcPts val="1000"/>
              </a:spcBef>
              <a:spcAft>
                <a:spcPts val="0"/>
              </a:spcAft>
              <a:buClr>
                <a:schemeClr val="dk1"/>
              </a:buClr>
              <a:buSzPts val="688"/>
              <a:buFont typeface="Arial"/>
              <a:buNone/>
            </a:pPr>
            <a:r>
              <a:t/>
            </a:r>
            <a:endParaRPr sz="2400">
              <a:latin typeface="Times New Roman"/>
              <a:ea typeface="Times New Roman"/>
              <a:cs typeface="Times New Roman"/>
              <a:sym typeface="Times New Roman"/>
            </a:endParaRPr>
          </a:p>
          <a:p>
            <a:pPr indent="0" lvl="0" marL="0" marR="0" rtl="0" algn="just">
              <a:lnSpc>
                <a:spcPct val="130000"/>
              </a:lnSpc>
              <a:spcBef>
                <a:spcPts val="0"/>
              </a:spcBef>
              <a:spcAft>
                <a:spcPts val="0"/>
              </a:spcAft>
              <a:buClr>
                <a:schemeClr val="dk1"/>
              </a:buClr>
              <a:buSzPts val="688"/>
              <a:buFont typeface="Arial"/>
              <a:buNone/>
            </a:pPr>
            <a:r>
              <a:rPr b="1" lang="en-IN" sz="2400">
                <a:latin typeface="Times New Roman"/>
                <a:ea typeface="Times New Roman"/>
                <a:cs typeface="Times New Roman"/>
                <a:sym typeface="Times New Roman"/>
              </a:rPr>
              <a:t>Communication Interfaces</a:t>
            </a:r>
            <a:endParaRPr b="1" sz="2400">
              <a:latin typeface="Times New Roman"/>
              <a:ea typeface="Times New Roman"/>
              <a:cs typeface="Times New Roman"/>
              <a:sym typeface="Times New Roman"/>
            </a:endParaRPr>
          </a:p>
          <a:p>
            <a:pPr indent="0" lvl="0" marL="0" marR="0" rtl="0" algn="just">
              <a:lnSpc>
                <a:spcPct val="130000"/>
              </a:lnSpc>
              <a:spcBef>
                <a:spcPts val="0"/>
              </a:spcBef>
              <a:spcAft>
                <a:spcPts val="0"/>
              </a:spcAft>
              <a:buClr>
                <a:schemeClr val="dk1"/>
              </a:buClr>
              <a:buSzPts val="688"/>
              <a:buFont typeface="Arial"/>
              <a:buNone/>
            </a:pPr>
            <a:r>
              <a:rPr lang="en-IN" sz="2400">
                <a:latin typeface="Times New Roman"/>
                <a:ea typeface="Times New Roman"/>
                <a:cs typeface="Times New Roman"/>
                <a:sym typeface="Times New Roman"/>
              </a:rPr>
              <a:t>Our trained model will be deployed on a virtual machine hosted on AWS EC2. </a:t>
            </a:r>
            <a:endParaRPr b="1" sz="2400">
              <a:latin typeface="Times New Roman"/>
              <a:ea typeface="Times New Roman"/>
              <a:cs typeface="Times New Roman"/>
              <a:sym typeface="Times New Roman"/>
            </a:endParaRPr>
          </a:p>
          <a:p>
            <a:pPr indent="0" lvl="0" marL="228600" marR="0" rtl="0" algn="just">
              <a:lnSpc>
                <a:spcPct val="130000"/>
              </a:lnSpc>
              <a:spcBef>
                <a:spcPts val="0"/>
              </a:spcBef>
              <a:spcAft>
                <a:spcPts val="0"/>
              </a:spcAft>
              <a:buClr>
                <a:schemeClr val="dk1"/>
              </a:buClr>
              <a:buSzPts val="688"/>
              <a:buFont typeface="Arial"/>
              <a:buNone/>
            </a:pPr>
            <a:r>
              <a:t/>
            </a:r>
            <a:endParaRPr b="1" sz="2400">
              <a:latin typeface="Times New Roman"/>
              <a:ea typeface="Times New Roman"/>
              <a:cs typeface="Times New Roman"/>
              <a:sym typeface="Times New Roman"/>
            </a:endParaRPr>
          </a:p>
          <a:p>
            <a:pPr indent="0" lvl="0" marL="0" marR="0" rtl="0" algn="just">
              <a:lnSpc>
                <a:spcPct val="130000"/>
              </a:lnSpc>
              <a:spcBef>
                <a:spcPts val="0"/>
              </a:spcBef>
              <a:spcAft>
                <a:spcPts val="0"/>
              </a:spcAft>
              <a:buClr>
                <a:schemeClr val="dk1"/>
              </a:buClr>
              <a:buSzPts val="688"/>
              <a:buFont typeface="Arial"/>
              <a:buNone/>
            </a:pPr>
            <a:r>
              <a:rPr b="1" lang="en-IN" sz="2400">
                <a:latin typeface="Times New Roman"/>
                <a:ea typeface="Times New Roman"/>
                <a:cs typeface="Times New Roman"/>
                <a:sym typeface="Times New Roman"/>
              </a:rPr>
              <a:t>Network and Communication Protocols</a:t>
            </a:r>
            <a:endParaRPr b="1" sz="2400">
              <a:latin typeface="Times New Roman"/>
              <a:ea typeface="Times New Roman"/>
              <a:cs typeface="Times New Roman"/>
              <a:sym typeface="Times New Roman"/>
            </a:endParaRPr>
          </a:p>
          <a:p>
            <a:pPr indent="0" lvl="0" marL="228600" marR="0" rtl="0" algn="just">
              <a:lnSpc>
                <a:spcPct val="130000"/>
              </a:lnSpc>
              <a:spcBef>
                <a:spcPts val="0"/>
              </a:spcBef>
              <a:spcAft>
                <a:spcPts val="0"/>
              </a:spcAft>
              <a:buClr>
                <a:schemeClr val="dk1"/>
              </a:buClr>
              <a:buSzPts val="688"/>
              <a:buFont typeface="Arial"/>
              <a:buNone/>
            </a:pPr>
            <a:r>
              <a:t/>
            </a:r>
            <a:endParaRPr b="1" sz="2400">
              <a:latin typeface="Times New Roman"/>
              <a:ea typeface="Times New Roman"/>
              <a:cs typeface="Times New Roman"/>
              <a:sym typeface="Times New Roman"/>
            </a:endParaRPr>
          </a:p>
          <a:p>
            <a:pPr indent="-381000" lvl="0" marL="914400" marR="0" rtl="0" algn="just">
              <a:lnSpc>
                <a:spcPct val="130000"/>
              </a:lnSpc>
              <a:spcBef>
                <a:spcPts val="0"/>
              </a:spcBef>
              <a:spcAft>
                <a:spcPts val="0"/>
              </a:spcAft>
              <a:buSzPts val="2400"/>
              <a:buFont typeface="Times New Roman"/>
              <a:buAutoNum type="arabicPeriod"/>
            </a:pPr>
            <a:r>
              <a:rPr b="1" lang="en-IN" sz="2400">
                <a:latin typeface="Times New Roman"/>
                <a:ea typeface="Times New Roman"/>
                <a:cs typeface="Times New Roman"/>
                <a:sym typeface="Times New Roman"/>
              </a:rPr>
              <a:t>IEEE 802.11 (Wifi) :</a:t>
            </a:r>
            <a:r>
              <a:rPr lang="en-IN" sz="2400">
                <a:latin typeface="Times New Roman"/>
                <a:ea typeface="Times New Roman"/>
                <a:cs typeface="Times New Roman"/>
                <a:sym typeface="Times New Roman"/>
              </a:rPr>
              <a:t> To transfer data to and from the Raspberry Pi module and the AWS virtual instances.</a:t>
            </a:r>
            <a:endParaRPr sz="2400">
              <a:latin typeface="Times New Roman"/>
              <a:ea typeface="Times New Roman"/>
              <a:cs typeface="Times New Roman"/>
              <a:sym typeface="Times New Roman"/>
            </a:endParaRPr>
          </a:p>
          <a:p>
            <a:pPr indent="-381000" lvl="0" marL="914400" marR="0" rtl="0" algn="just">
              <a:lnSpc>
                <a:spcPct val="130000"/>
              </a:lnSpc>
              <a:spcBef>
                <a:spcPts val="0"/>
              </a:spcBef>
              <a:spcAft>
                <a:spcPts val="0"/>
              </a:spcAft>
              <a:buSzPts val="2400"/>
              <a:buFont typeface="Times New Roman"/>
              <a:buAutoNum type="arabicPeriod"/>
            </a:pPr>
            <a:r>
              <a:rPr b="1" lang="en-IN" sz="2400">
                <a:latin typeface="Times New Roman"/>
                <a:ea typeface="Times New Roman"/>
                <a:cs typeface="Times New Roman"/>
                <a:sym typeface="Times New Roman"/>
              </a:rPr>
              <a:t>SSH (Secure Shell) : </a:t>
            </a:r>
            <a:r>
              <a:rPr lang="en-IN" sz="2400">
                <a:latin typeface="Times New Roman"/>
                <a:ea typeface="Times New Roman"/>
                <a:cs typeface="Times New Roman"/>
                <a:sym typeface="Times New Roman"/>
              </a:rPr>
              <a:t>For secure remote access to and control devices and servers over an encrypted connection.</a:t>
            </a:r>
            <a:endParaRPr sz="2400"/>
          </a:p>
        </p:txBody>
      </p:sp>
      <p:sp>
        <p:nvSpPr>
          <p:cNvPr id="299" name="Google Shape;299;p35"/>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300" name="Google Shape;300;p35"/>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301" name="Google Shape;301;p35"/>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302" name="Google Shape;302;p35"/>
          <p:cNvSpPr txBox="1"/>
          <p:nvPr>
            <p:ph idx="10" type="dt"/>
          </p:nvPr>
        </p:nvSpPr>
        <p:spPr>
          <a:xfrm>
            <a:off x="457200" y="6356350"/>
            <a:ext cx="7374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solidFill>
                  <a:srgbClr val="999999"/>
                </a:solidFill>
              </a:rPr>
              <a:t>22-11-2023                                   Hybrid Energy inspired DC Micro-grid System using Machine Learning </a:t>
            </a:r>
            <a:endParaRPr>
              <a:solidFill>
                <a:srgbClr val="999999"/>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6"/>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IN"/>
              <a:t>ALGORITHMS</a:t>
            </a:r>
            <a:endParaRPr b="1"/>
          </a:p>
        </p:txBody>
      </p:sp>
      <p:sp>
        <p:nvSpPr>
          <p:cNvPr id="309" name="Google Shape;309;p36"/>
          <p:cNvSpPr txBox="1"/>
          <p:nvPr>
            <p:ph idx="1" type="body"/>
          </p:nvPr>
        </p:nvSpPr>
        <p:spPr>
          <a:xfrm>
            <a:off x="457200" y="1752600"/>
            <a:ext cx="82296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IN" sz="2500"/>
              <a:t>For predictions, we will make use of numerous ML and Deep Learning algorithms and the use the one which gives the best validation accuracy.</a:t>
            </a:r>
            <a:endParaRPr sz="2500"/>
          </a:p>
          <a:p>
            <a:pPr indent="0" lvl="0" marL="0" rtl="0" algn="l">
              <a:spcBef>
                <a:spcPts val="360"/>
              </a:spcBef>
              <a:spcAft>
                <a:spcPts val="0"/>
              </a:spcAft>
              <a:buNone/>
            </a:pPr>
            <a:r>
              <a:t/>
            </a:r>
            <a:endParaRPr sz="2500"/>
          </a:p>
          <a:p>
            <a:pPr indent="0" lvl="0" marL="0" rtl="0" algn="l">
              <a:spcBef>
                <a:spcPts val="360"/>
              </a:spcBef>
              <a:spcAft>
                <a:spcPts val="0"/>
              </a:spcAft>
              <a:buNone/>
            </a:pPr>
            <a:r>
              <a:rPr lang="en-IN" sz="2500"/>
              <a:t>The algorithms we will be exploring - </a:t>
            </a:r>
            <a:endParaRPr sz="2500"/>
          </a:p>
          <a:p>
            <a:pPr indent="-374650" lvl="0" marL="457200" rtl="0" algn="l">
              <a:spcBef>
                <a:spcPts val="360"/>
              </a:spcBef>
              <a:spcAft>
                <a:spcPts val="0"/>
              </a:spcAft>
              <a:buSzPts val="2300"/>
              <a:buFont typeface="Calibri"/>
              <a:buAutoNum type="arabicPeriod"/>
            </a:pPr>
            <a:r>
              <a:rPr lang="en-IN" sz="2500"/>
              <a:t>Decision trees</a:t>
            </a:r>
            <a:endParaRPr sz="2500"/>
          </a:p>
          <a:p>
            <a:pPr indent="-374650" lvl="0" marL="457200" rtl="0" algn="l">
              <a:spcBef>
                <a:spcPts val="0"/>
              </a:spcBef>
              <a:spcAft>
                <a:spcPts val="0"/>
              </a:spcAft>
              <a:buSzPts val="2300"/>
              <a:buFont typeface="Calibri"/>
              <a:buAutoNum type="arabicPeriod"/>
            </a:pPr>
            <a:r>
              <a:rPr lang="en-IN" sz="2500"/>
              <a:t>SVM</a:t>
            </a:r>
            <a:endParaRPr sz="2500"/>
          </a:p>
          <a:p>
            <a:pPr indent="-374650" lvl="0" marL="457200" rtl="0" algn="l">
              <a:spcBef>
                <a:spcPts val="0"/>
              </a:spcBef>
              <a:spcAft>
                <a:spcPts val="0"/>
              </a:spcAft>
              <a:buSzPts val="2300"/>
              <a:buFont typeface="Calibri"/>
              <a:buAutoNum type="arabicPeriod"/>
            </a:pPr>
            <a:r>
              <a:rPr lang="en-IN" sz="2500"/>
              <a:t>Deep neural networks</a:t>
            </a:r>
            <a:endParaRPr sz="2500"/>
          </a:p>
          <a:p>
            <a:pPr indent="-374650" lvl="0" marL="457200" rtl="0" algn="l">
              <a:spcBef>
                <a:spcPts val="0"/>
              </a:spcBef>
              <a:spcAft>
                <a:spcPts val="0"/>
              </a:spcAft>
              <a:buSzPts val="2300"/>
              <a:buFont typeface="Calibri"/>
              <a:buAutoNum type="arabicPeriod"/>
            </a:pPr>
            <a:r>
              <a:rPr lang="en-IN" sz="2500"/>
              <a:t>LSTMs</a:t>
            </a:r>
            <a:endParaRPr sz="2500"/>
          </a:p>
        </p:txBody>
      </p:sp>
      <p:sp>
        <p:nvSpPr>
          <p:cNvPr id="310" name="Google Shape;310;p36"/>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311" name="Google Shape;311;p36"/>
          <p:cNvSpPr txBox="1"/>
          <p:nvPr>
            <p:ph idx="10" type="dt"/>
          </p:nvPr>
        </p:nvSpPr>
        <p:spPr>
          <a:xfrm>
            <a:off x="457200" y="6356350"/>
            <a:ext cx="7374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solidFill>
                  <a:srgbClr val="999999"/>
                </a:solidFill>
              </a:rPr>
              <a:t>22-11-2023                                   Hybrid Energy inspired DC Micro-grid System using Machine Learning </a:t>
            </a:r>
            <a:endParaRPr>
              <a:solidFill>
                <a:srgbClr val="999999"/>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7"/>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318" name="Google Shape;318;p37"/>
          <p:cNvSpPr txBox="1"/>
          <p:nvPr/>
        </p:nvSpPr>
        <p:spPr>
          <a:xfrm>
            <a:off x="252125" y="195325"/>
            <a:ext cx="39678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IN" sz="2000">
                <a:solidFill>
                  <a:schemeClr val="dk1"/>
                </a:solidFill>
              </a:rPr>
              <a:t>DESIGN : USE CASE DIAGRAM</a:t>
            </a:r>
            <a:endParaRPr b="1" sz="2000">
              <a:solidFill>
                <a:schemeClr val="dk1"/>
              </a:solidFill>
            </a:endParaRPr>
          </a:p>
        </p:txBody>
      </p:sp>
      <p:sp>
        <p:nvSpPr>
          <p:cNvPr id="319" name="Google Shape;319;p37"/>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320" name="Google Shape;320;p37"/>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321" name="Google Shape;321;p37"/>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pic>
        <p:nvPicPr>
          <p:cNvPr id="322" name="Google Shape;322;p37"/>
          <p:cNvPicPr preferRelativeResize="0"/>
          <p:nvPr/>
        </p:nvPicPr>
        <p:blipFill>
          <a:blip r:embed="rId3">
            <a:alphaModFix/>
          </a:blip>
          <a:stretch>
            <a:fillRect/>
          </a:stretch>
        </p:blipFill>
        <p:spPr>
          <a:xfrm>
            <a:off x="990600" y="840325"/>
            <a:ext cx="6827039" cy="5363626"/>
          </a:xfrm>
          <a:prstGeom prst="rect">
            <a:avLst/>
          </a:prstGeom>
          <a:noFill/>
          <a:ln>
            <a:noFill/>
          </a:ln>
        </p:spPr>
      </p:pic>
      <p:sp>
        <p:nvSpPr>
          <p:cNvPr id="323" name="Google Shape;323;p37"/>
          <p:cNvSpPr txBox="1"/>
          <p:nvPr>
            <p:ph idx="10" type="dt"/>
          </p:nvPr>
        </p:nvSpPr>
        <p:spPr>
          <a:xfrm>
            <a:off x="457200" y="6356350"/>
            <a:ext cx="7374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solidFill>
                  <a:srgbClr val="999999"/>
                </a:solidFill>
              </a:rPr>
              <a:t>22-11-2023                                   Hybrid Energy inspired DC Micro-grid System using Machine Learning </a:t>
            </a:r>
            <a:endParaRPr>
              <a:solidFill>
                <a:srgbClr val="999999"/>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8"/>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330" name="Google Shape;330;p38"/>
          <p:cNvSpPr txBox="1"/>
          <p:nvPr/>
        </p:nvSpPr>
        <p:spPr>
          <a:xfrm>
            <a:off x="252125" y="195325"/>
            <a:ext cx="35493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IN" sz="2000">
                <a:solidFill>
                  <a:schemeClr val="dk1"/>
                </a:solidFill>
              </a:rPr>
              <a:t>STATE CHART DIAGRAM</a:t>
            </a:r>
            <a:endParaRPr b="1" sz="2000">
              <a:solidFill>
                <a:schemeClr val="dk1"/>
              </a:solidFill>
            </a:endParaRPr>
          </a:p>
        </p:txBody>
      </p:sp>
      <p:sp>
        <p:nvSpPr>
          <p:cNvPr id="331" name="Google Shape;331;p38"/>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332" name="Google Shape;332;p38"/>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333" name="Google Shape;333;p38"/>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334" name="Google Shape;334;p38"/>
          <p:cNvSpPr txBox="1"/>
          <p:nvPr>
            <p:ph idx="10" type="dt"/>
          </p:nvPr>
        </p:nvSpPr>
        <p:spPr>
          <a:xfrm>
            <a:off x="457200" y="6356350"/>
            <a:ext cx="7374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solidFill>
                  <a:srgbClr val="999999"/>
                </a:solidFill>
              </a:rPr>
              <a:t>22-11-2023                                   Hybrid Energy inspired DC Micro-grid System using Machine Learning </a:t>
            </a:r>
            <a:endParaRPr>
              <a:solidFill>
                <a:srgbClr val="999999"/>
              </a:solidFill>
            </a:endParaRPr>
          </a:p>
        </p:txBody>
      </p:sp>
      <p:pic>
        <p:nvPicPr>
          <p:cNvPr id="335" name="Google Shape;335;p38"/>
          <p:cNvPicPr preferRelativeResize="0"/>
          <p:nvPr/>
        </p:nvPicPr>
        <p:blipFill>
          <a:blip r:embed="rId3">
            <a:alphaModFix/>
          </a:blip>
          <a:stretch>
            <a:fillRect/>
          </a:stretch>
        </p:blipFill>
        <p:spPr>
          <a:xfrm>
            <a:off x="2111725" y="-33550"/>
            <a:ext cx="6032502" cy="634545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9"/>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342" name="Google Shape;342;p39"/>
          <p:cNvSpPr txBox="1"/>
          <p:nvPr/>
        </p:nvSpPr>
        <p:spPr>
          <a:xfrm>
            <a:off x="252125" y="195325"/>
            <a:ext cx="30000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IN" sz="2000">
                <a:solidFill>
                  <a:schemeClr val="dk1"/>
                </a:solidFill>
              </a:rPr>
              <a:t>ACTIVITY DIAGRAM</a:t>
            </a:r>
            <a:endParaRPr b="1" sz="2000">
              <a:solidFill>
                <a:schemeClr val="dk1"/>
              </a:solidFill>
            </a:endParaRPr>
          </a:p>
        </p:txBody>
      </p:sp>
      <p:sp>
        <p:nvSpPr>
          <p:cNvPr id="343" name="Google Shape;343;p39"/>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344" name="Google Shape;344;p39"/>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345" name="Google Shape;345;p39"/>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346" name="Google Shape;346;p39"/>
          <p:cNvSpPr txBox="1"/>
          <p:nvPr>
            <p:ph idx="10" type="dt"/>
          </p:nvPr>
        </p:nvSpPr>
        <p:spPr>
          <a:xfrm>
            <a:off x="457200" y="6356350"/>
            <a:ext cx="7374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solidFill>
                  <a:srgbClr val="999999"/>
                </a:solidFill>
              </a:rPr>
              <a:t>22-11-2023                                   Hybrid Energy inspired DC Micro-grid System using Machine Learning </a:t>
            </a:r>
            <a:endParaRPr>
              <a:solidFill>
                <a:srgbClr val="999999"/>
              </a:solidFill>
            </a:endParaRPr>
          </a:p>
        </p:txBody>
      </p:sp>
      <p:pic>
        <p:nvPicPr>
          <p:cNvPr id="347" name="Google Shape;347;p39"/>
          <p:cNvPicPr preferRelativeResize="0"/>
          <p:nvPr/>
        </p:nvPicPr>
        <p:blipFill>
          <a:blip r:embed="rId3">
            <a:alphaModFix/>
          </a:blip>
          <a:stretch>
            <a:fillRect/>
          </a:stretch>
        </p:blipFill>
        <p:spPr>
          <a:xfrm>
            <a:off x="228600" y="764125"/>
            <a:ext cx="8534400" cy="559653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0"/>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354" name="Google Shape;354;p40"/>
          <p:cNvSpPr txBox="1"/>
          <p:nvPr/>
        </p:nvSpPr>
        <p:spPr>
          <a:xfrm>
            <a:off x="252125" y="195325"/>
            <a:ext cx="30000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IN" sz="2000">
                <a:solidFill>
                  <a:schemeClr val="dk1"/>
                </a:solidFill>
              </a:rPr>
              <a:t>SEQUENCE DIAGRAM</a:t>
            </a:r>
            <a:endParaRPr b="1" sz="2000">
              <a:solidFill>
                <a:schemeClr val="dk1"/>
              </a:solidFill>
            </a:endParaRPr>
          </a:p>
        </p:txBody>
      </p:sp>
      <p:sp>
        <p:nvSpPr>
          <p:cNvPr id="355" name="Google Shape;355;p40"/>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356" name="Google Shape;356;p40"/>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357" name="Google Shape;357;p40"/>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358" name="Google Shape;358;p40"/>
          <p:cNvSpPr txBox="1"/>
          <p:nvPr>
            <p:ph idx="10" type="dt"/>
          </p:nvPr>
        </p:nvSpPr>
        <p:spPr>
          <a:xfrm>
            <a:off x="457200" y="6356350"/>
            <a:ext cx="7374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solidFill>
                  <a:srgbClr val="999999"/>
                </a:solidFill>
              </a:rPr>
              <a:t>22-11-2023                                   Hybrid Energy inspired DC Micro-grid System using Machine Learning </a:t>
            </a:r>
            <a:endParaRPr>
              <a:solidFill>
                <a:srgbClr val="999999"/>
              </a:solidFill>
            </a:endParaRPr>
          </a:p>
        </p:txBody>
      </p:sp>
      <p:pic>
        <p:nvPicPr>
          <p:cNvPr id="359" name="Google Shape;359;p40"/>
          <p:cNvPicPr preferRelativeResize="0"/>
          <p:nvPr/>
        </p:nvPicPr>
        <p:blipFill>
          <a:blip r:embed="rId3">
            <a:alphaModFix/>
          </a:blip>
          <a:stretch>
            <a:fillRect/>
          </a:stretch>
        </p:blipFill>
        <p:spPr>
          <a:xfrm>
            <a:off x="152400" y="840325"/>
            <a:ext cx="8839204" cy="534754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1"/>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366" name="Google Shape;366;p41"/>
          <p:cNvSpPr txBox="1"/>
          <p:nvPr/>
        </p:nvSpPr>
        <p:spPr>
          <a:xfrm>
            <a:off x="252125" y="195325"/>
            <a:ext cx="30000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IN" sz="2000">
                <a:solidFill>
                  <a:schemeClr val="dk1"/>
                </a:solidFill>
              </a:rPr>
              <a:t>CLASS DIAGRAM</a:t>
            </a:r>
            <a:endParaRPr b="1" sz="2000">
              <a:solidFill>
                <a:schemeClr val="dk1"/>
              </a:solidFill>
            </a:endParaRPr>
          </a:p>
        </p:txBody>
      </p:sp>
      <p:sp>
        <p:nvSpPr>
          <p:cNvPr id="367" name="Google Shape;367;p41"/>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368" name="Google Shape;368;p41"/>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369" name="Google Shape;369;p41"/>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370" name="Google Shape;370;p41"/>
          <p:cNvSpPr txBox="1"/>
          <p:nvPr>
            <p:ph idx="10" type="dt"/>
          </p:nvPr>
        </p:nvSpPr>
        <p:spPr>
          <a:xfrm>
            <a:off x="457200" y="6356350"/>
            <a:ext cx="7374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solidFill>
                  <a:srgbClr val="999999"/>
                </a:solidFill>
              </a:rPr>
              <a:t>22-11-2023                                   Hybrid Energy inspired DC Micro-grid System using Machine Learning </a:t>
            </a:r>
            <a:endParaRPr>
              <a:solidFill>
                <a:srgbClr val="999999"/>
              </a:solidFill>
            </a:endParaRPr>
          </a:p>
        </p:txBody>
      </p:sp>
      <p:pic>
        <p:nvPicPr>
          <p:cNvPr id="371" name="Google Shape;371;p41"/>
          <p:cNvPicPr preferRelativeResize="0"/>
          <p:nvPr/>
        </p:nvPicPr>
        <p:blipFill>
          <a:blip r:embed="rId3">
            <a:alphaModFix/>
          </a:blip>
          <a:stretch>
            <a:fillRect/>
          </a:stretch>
        </p:blipFill>
        <p:spPr>
          <a:xfrm>
            <a:off x="0" y="992725"/>
            <a:ext cx="8991601" cy="439481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5"/>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342900" rtl="0" algn="l">
              <a:spcBef>
                <a:spcPts val="0"/>
              </a:spcBef>
              <a:spcAft>
                <a:spcPts val="0"/>
              </a:spcAft>
              <a:buNone/>
            </a:pPr>
            <a:r>
              <a:rPr lang="en-IN" sz="3200"/>
              <a:t>                      </a:t>
            </a:r>
            <a:r>
              <a:rPr b="1" lang="en-IN" sz="4100"/>
              <a:t>INTRODUCTION</a:t>
            </a:r>
            <a:endParaRPr b="1" sz="5300"/>
          </a:p>
        </p:txBody>
      </p:sp>
      <p:sp>
        <p:nvSpPr>
          <p:cNvPr id="108" name="Google Shape;108;p15"/>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marR="0" rtl="0" algn="just">
              <a:spcBef>
                <a:spcPts val="0"/>
              </a:spcBef>
              <a:spcAft>
                <a:spcPts val="0"/>
              </a:spcAft>
              <a:buNone/>
            </a:pPr>
            <a:r>
              <a:rPr lang="en-IN" sz="2500">
                <a:latin typeface="Times New Roman"/>
                <a:ea typeface="Times New Roman"/>
                <a:cs typeface="Times New Roman"/>
                <a:sym typeface="Times New Roman"/>
              </a:rPr>
              <a:t>Our project idea aims at the creation of a smart grid management system for hybrid energy power-plants using machine learning, where the energy generation can be controlled as per the estimated power demand as well as the real time demand, to ensure that there is minimum wastage of the electrical energy. </a:t>
            </a:r>
            <a:endParaRPr sz="2500">
              <a:latin typeface="Times New Roman"/>
              <a:ea typeface="Times New Roman"/>
              <a:cs typeface="Times New Roman"/>
              <a:sym typeface="Times New Roman"/>
            </a:endParaRPr>
          </a:p>
          <a:p>
            <a:pPr indent="0" lvl="0" marL="0" marR="0" rtl="0" algn="just">
              <a:spcBef>
                <a:spcPts val="1000"/>
              </a:spcBef>
              <a:spcAft>
                <a:spcPts val="0"/>
              </a:spcAft>
              <a:buNone/>
            </a:pPr>
            <a:r>
              <a:t/>
            </a:r>
            <a:endParaRPr sz="2500">
              <a:latin typeface="Times New Roman"/>
              <a:ea typeface="Times New Roman"/>
              <a:cs typeface="Times New Roman"/>
              <a:sym typeface="Times New Roman"/>
            </a:endParaRPr>
          </a:p>
          <a:p>
            <a:pPr indent="0" lvl="0" marL="0" marR="0" rtl="0" algn="just">
              <a:spcBef>
                <a:spcPts val="1000"/>
              </a:spcBef>
              <a:spcAft>
                <a:spcPts val="0"/>
              </a:spcAft>
              <a:buClr>
                <a:schemeClr val="dk1"/>
              </a:buClr>
              <a:buSzPts val="1100"/>
              <a:buFont typeface="Arial"/>
              <a:buNone/>
            </a:pPr>
            <a:r>
              <a:rPr lang="en-IN" sz="2500">
                <a:latin typeface="Times New Roman"/>
                <a:ea typeface="Times New Roman"/>
                <a:cs typeface="Times New Roman"/>
                <a:sym typeface="Times New Roman"/>
              </a:rPr>
              <a:t>Renewable sources like solar and wind can power the grid while the load demand is low and as per the increase in the power demand, the conventional steam generators' power output can be regulated.</a:t>
            </a:r>
            <a:endParaRPr sz="2500">
              <a:latin typeface="Times New Roman"/>
              <a:ea typeface="Times New Roman"/>
              <a:cs typeface="Times New Roman"/>
              <a:sym typeface="Times New Roman"/>
            </a:endParaRPr>
          </a:p>
          <a:p>
            <a:pPr indent="0" lvl="0" marL="0" rtl="0" algn="l">
              <a:spcBef>
                <a:spcPts val="1000"/>
              </a:spcBef>
              <a:spcAft>
                <a:spcPts val="0"/>
              </a:spcAft>
              <a:buNone/>
            </a:pPr>
            <a:r>
              <a:t/>
            </a:r>
            <a:endParaRPr sz="2500"/>
          </a:p>
        </p:txBody>
      </p:sp>
      <p:sp>
        <p:nvSpPr>
          <p:cNvPr id="109" name="Google Shape;109;p15"/>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110" name="Google Shape;110;p15"/>
          <p:cNvSpPr txBox="1"/>
          <p:nvPr>
            <p:ph idx="10" type="dt"/>
          </p:nvPr>
        </p:nvSpPr>
        <p:spPr>
          <a:xfrm>
            <a:off x="457200" y="6356350"/>
            <a:ext cx="7374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solidFill>
                  <a:srgbClr val="999999"/>
                </a:solidFill>
              </a:rPr>
              <a:t>22-11-2023                                   Hybrid Energy inspired DC Micro-grid System using Machine Learning </a:t>
            </a:r>
            <a:endParaRPr>
              <a:solidFill>
                <a:srgbClr val="999999"/>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2"/>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378" name="Google Shape;378;p42"/>
          <p:cNvSpPr txBox="1"/>
          <p:nvPr/>
        </p:nvSpPr>
        <p:spPr>
          <a:xfrm>
            <a:off x="252125" y="195325"/>
            <a:ext cx="30000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IN" sz="2000">
                <a:solidFill>
                  <a:schemeClr val="dk1"/>
                </a:solidFill>
              </a:rPr>
              <a:t>ER DIAGRAM</a:t>
            </a:r>
            <a:endParaRPr b="1" sz="2000">
              <a:solidFill>
                <a:schemeClr val="dk1"/>
              </a:solidFill>
            </a:endParaRPr>
          </a:p>
        </p:txBody>
      </p:sp>
      <p:sp>
        <p:nvSpPr>
          <p:cNvPr id="379" name="Google Shape;379;p42"/>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380" name="Google Shape;380;p42"/>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381" name="Google Shape;381;p42"/>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pic>
        <p:nvPicPr>
          <p:cNvPr id="382" name="Google Shape;382;p42"/>
          <p:cNvPicPr preferRelativeResize="0"/>
          <p:nvPr/>
        </p:nvPicPr>
        <p:blipFill>
          <a:blip r:embed="rId3">
            <a:alphaModFix/>
          </a:blip>
          <a:stretch>
            <a:fillRect/>
          </a:stretch>
        </p:blipFill>
        <p:spPr>
          <a:xfrm>
            <a:off x="152400" y="840325"/>
            <a:ext cx="8839204" cy="5200801"/>
          </a:xfrm>
          <a:prstGeom prst="rect">
            <a:avLst/>
          </a:prstGeom>
          <a:noFill/>
          <a:ln>
            <a:noFill/>
          </a:ln>
        </p:spPr>
      </p:pic>
      <p:sp>
        <p:nvSpPr>
          <p:cNvPr id="383" name="Google Shape;383;p42"/>
          <p:cNvSpPr txBox="1"/>
          <p:nvPr>
            <p:ph idx="10" type="dt"/>
          </p:nvPr>
        </p:nvSpPr>
        <p:spPr>
          <a:xfrm>
            <a:off x="457200" y="6356350"/>
            <a:ext cx="7374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solidFill>
                  <a:srgbClr val="999999"/>
                </a:solidFill>
              </a:rPr>
              <a:t>22-11-2023                                   Hybrid Energy inspired DC Micro-grid System using Machine Learning </a:t>
            </a:r>
            <a:endParaRPr>
              <a:solidFill>
                <a:srgbClr val="999999"/>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3"/>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390" name="Google Shape;390;p43"/>
          <p:cNvSpPr txBox="1"/>
          <p:nvPr/>
        </p:nvSpPr>
        <p:spPr>
          <a:xfrm>
            <a:off x="252125" y="195325"/>
            <a:ext cx="37311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IN" sz="2000">
                <a:solidFill>
                  <a:schemeClr val="dk1"/>
                </a:solidFill>
              </a:rPr>
              <a:t>DFD LEVEL 0 DIAGRAM</a:t>
            </a:r>
            <a:endParaRPr b="1" sz="2000">
              <a:solidFill>
                <a:schemeClr val="dk1"/>
              </a:solidFill>
            </a:endParaRPr>
          </a:p>
        </p:txBody>
      </p:sp>
      <p:sp>
        <p:nvSpPr>
          <p:cNvPr id="391" name="Google Shape;391;p43"/>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392" name="Google Shape;392;p43"/>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393" name="Google Shape;393;p43"/>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pic>
        <p:nvPicPr>
          <p:cNvPr id="394" name="Google Shape;394;p43"/>
          <p:cNvPicPr preferRelativeResize="0"/>
          <p:nvPr/>
        </p:nvPicPr>
        <p:blipFill>
          <a:blip r:embed="rId3">
            <a:alphaModFix/>
          </a:blip>
          <a:stretch>
            <a:fillRect/>
          </a:stretch>
        </p:blipFill>
        <p:spPr>
          <a:xfrm>
            <a:off x="152400" y="1488025"/>
            <a:ext cx="8839204" cy="3655667"/>
          </a:xfrm>
          <a:prstGeom prst="rect">
            <a:avLst/>
          </a:prstGeom>
          <a:noFill/>
          <a:ln>
            <a:noFill/>
          </a:ln>
        </p:spPr>
      </p:pic>
      <p:sp>
        <p:nvSpPr>
          <p:cNvPr id="395" name="Google Shape;395;p43"/>
          <p:cNvSpPr txBox="1"/>
          <p:nvPr>
            <p:ph idx="10" type="dt"/>
          </p:nvPr>
        </p:nvSpPr>
        <p:spPr>
          <a:xfrm>
            <a:off x="457200" y="6356350"/>
            <a:ext cx="7374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solidFill>
                  <a:srgbClr val="999999"/>
                </a:solidFill>
              </a:rPr>
              <a:t>22-11-2023                                   Hybrid Energy inspired DC Micro-grid System using Machine Learning </a:t>
            </a:r>
            <a:endParaRPr>
              <a:solidFill>
                <a:srgbClr val="999999"/>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4"/>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402" name="Google Shape;402;p44"/>
          <p:cNvSpPr txBox="1"/>
          <p:nvPr/>
        </p:nvSpPr>
        <p:spPr>
          <a:xfrm>
            <a:off x="252125" y="195325"/>
            <a:ext cx="36792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IN" sz="2000">
                <a:solidFill>
                  <a:schemeClr val="dk1"/>
                </a:solidFill>
              </a:rPr>
              <a:t>DFD LEVEL 1 DIAGRAM</a:t>
            </a:r>
            <a:endParaRPr b="1" sz="2000">
              <a:solidFill>
                <a:schemeClr val="dk1"/>
              </a:solidFill>
            </a:endParaRPr>
          </a:p>
        </p:txBody>
      </p:sp>
      <p:sp>
        <p:nvSpPr>
          <p:cNvPr id="403" name="Google Shape;403;p44"/>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404" name="Google Shape;404;p44"/>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405" name="Google Shape;405;p44"/>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pic>
        <p:nvPicPr>
          <p:cNvPr id="406" name="Google Shape;406;p44"/>
          <p:cNvPicPr preferRelativeResize="0"/>
          <p:nvPr/>
        </p:nvPicPr>
        <p:blipFill>
          <a:blip r:embed="rId3">
            <a:alphaModFix/>
          </a:blip>
          <a:stretch>
            <a:fillRect/>
          </a:stretch>
        </p:blipFill>
        <p:spPr>
          <a:xfrm>
            <a:off x="152400" y="916525"/>
            <a:ext cx="8839204" cy="4825308"/>
          </a:xfrm>
          <a:prstGeom prst="rect">
            <a:avLst/>
          </a:prstGeom>
          <a:noFill/>
          <a:ln>
            <a:noFill/>
          </a:ln>
        </p:spPr>
      </p:pic>
      <p:sp>
        <p:nvSpPr>
          <p:cNvPr id="407" name="Google Shape;407;p44"/>
          <p:cNvSpPr txBox="1"/>
          <p:nvPr>
            <p:ph idx="10" type="dt"/>
          </p:nvPr>
        </p:nvSpPr>
        <p:spPr>
          <a:xfrm>
            <a:off x="457200" y="6356350"/>
            <a:ext cx="7374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solidFill>
                  <a:srgbClr val="999999"/>
                </a:solidFill>
              </a:rPr>
              <a:t>22-11-2023                                   Hybrid Energy inspired DC Micro-grid System using Machine Learning </a:t>
            </a:r>
            <a:endParaRPr>
              <a:solidFill>
                <a:srgbClr val="999999"/>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5"/>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IN"/>
              <a:t>RISK ANALYSIS</a:t>
            </a:r>
            <a:endParaRPr b="1"/>
          </a:p>
        </p:txBody>
      </p:sp>
      <p:sp>
        <p:nvSpPr>
          <p:cNvPr id="414" name="Google Shape;414;p45"/>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graphicFrame>
        <p:nvGraphicFramePr>
          <p:cNvPr id="415" name="Google Shape;415;p45"/>
          <p:cNvGraphicFramePr/>
          <p:nvPr/>
        </p:nvGraphicFramePr>
        <p:xfrm>
          <a:off x="766975" y="1683675"/>
          <a:ext cx="3000000" cy="3000000"/>
        </p:xfrm>
        <a:graphic>
          <a:graphicData uri="http://schemas.openxmlformats.org/drawingml/2006/table">
            <a:tbl>
              <a:tblPr>
                <a:noFill/>
                <a:tableStyleId>{65BF0A61-F680-437F-8B22-8FAB3FA9779B}</a:tableStyleId>
              </a:tblPr>
              <a:tblGrid>
                <a:gridCol w="964625"/>
                <a:gridCol w="1834325"/>
                <a:gridCol w="1489225"/>
                <a:gridCol w="854225"/>
                <a:gridCol w="2510725"/>
              </a:tblGrid>
              <a:tr h="622300">
                <a:tc>
                  <a:txBody>
                    <a:bodyPr/>
                    <a:lstStyle/>
                    <a:p>
                      <a:pPr indent="0" lvl="0" marL="0" rtl="0" algn="l">
                        <a:spcBef>
                          <a:spcPts val="0"/>
                        </a:spcBef>
                        <a:spcAft>
                          <a:spcPts val="0"/>
                        </a:spcAft>
                        <a:buNone/>
                      </a:pPr>
                      <a:r>
                        <a:rPr b="1" lang="en-IN"/>
                        <a:t>Risk ID</a:t>
                      </a:r>
                      <a:endParaRPr b="1"/>
                    </a:p>
                  </a:txBody>
                  <a:tcPr marT="91425" marB="91425" marR="91425" marL="91425"/>
                </a:tc>
                <a:tc>
                  <a:txBody>
                    <a:bodyPr/>
                    <a:lstStyle/>
                    <a:p>
                      <a:pPr indent="0" lvl="0" marL="0" rtl="0" algn="l">
                        <a:spcBef>
                          <a:spcPts val="0"/>
                        </a:spcBef>
                        <a:spcAft>
                          <a:spcPts val="0"/>
                        </a:spcAft>
                        <a:buNone/>
                      </a:pPr>
                      <a:r>
                        <a:rPr b="1" lang="en-IN"/>
                        <a:t>Risk Name</a:t>
                      </a:r>
                      <a:endParaRPr b="1"/>
                    </a:p>
                  </a:txBody>
                  <a:tcPr marT="91425" marB="91425" marR="91425" marL="91425"/>
                </a:tc>
                <a:tc>
                  <a:txBody>
                    <a:bodyPr/>
                    <a:lstStyle/>
                    <a:p>
                      <a:pPr indent="0" lvl="0" marL="0" rtl="0" algn="l">
                        <a:spcBef>
                          <a:spcPts val="0"/>
                        </a:spcBef>
                        <a:spcAft>
                          <a:spcPts val="0"/>
                        </a:spcAft>
                        <a:buNone/>
                      </a:pPr>
                      <a:r>
                        <a:rPr b="1" lang="en-IN"/>
                        <a:t>Type</a:t>
                      </a:r>
                      <a:endParaRPr b="1"/>
                    </a:p>
                  </a:txBody>
                  <a:tcPr marT="91425" marB="91425" marR="91425" marL="91425"/>
                </a:tc>
                <a:tc>
                  <a:txBody>
                    <a:bodyPr/>
                    <a:lstStyle/>
                    <a:p>
                      <a:pPr indent="0" lvl="0" marL="0" rtl="0" algn="l">
                        <a:spcBef>
                          <a:spcPts val="0"/>
                        </a:spcBef>
                        <a:spcAft>
                          <a:spcPts val="0"/>
                        </a:spcAft>
                        <a:buNone/>
                      </a:pPr>
                      <a:r>
                        <a:rPr b="1" lang="en-IN"/>
                        <a:t>Impact (1-10)</a:t>
                      </a:r>
                      <a:endParaRPr b="1"/>
                    </a:p>
                  </a:txBody>
                  <a:tcPr marT="91425" marB="91425" marR="91425" marL="91425"/>
                </a:tc>
                <a:tc>
                  <a:txBody>
                    <a:bodyPr/>
                    <a:lstStyle/>
                    <a:p>
                      <a:pPr indent="0" lvl="0" marL="0" rtl="0" algn="l">
                        <a:spcBef>
                          <a:spcPts val="0"/>
                        </a:spcBef>
                        <a:spcAft>
                          <a:spcPts val="0"/>
                        </a:spcAft>
                        <a:buNone/>
                      </a:pPr>
                      <a:r>
                        <a:rPr b="1" lang="en-IN"/>
                        <a:t>Backup Plan</a:t>
                      </a:r>
                      <a:endParaRPr b="1"/>
                    </a:p>
                  </a:txBody>
                  <a:tcPr marT="91425" marB="91425" marR="91425" marL="91425"/>
                </a:tc>
              </a:tr>
              <a:tr h="562725">
                <a:tc>
                  <a:txBody>
                    <a:bodyPr/>
                    <a:lstStyle/>
                    <a:p>
                      <a:pPr indent="0" lvl="0" marL="0" rtl="0" algn="ctr">
                        <a:spcBef>
                          <a:spcPts val="0"/>
                        </a:spcBef>
                        <a:spcAft>
                          <a:spcPts val="0"/>
                        </a:spcAft>
                        <a:buNone/>
                      </a:pPr>
                      <a:r>
                        <a:rPr lang="en-IN"/>
                        <a:t>1</a:t>
                      </a:r>
                      <a:endParaRPr/>
                    </a:p>
                  </a:txBody>
                  <a:tcPr marT="91425" marB="91425" marR="91425" marL="91425"/>
                </a:tc>
                <a:tc>
                  <a:txBody>
                    <a:bodyPr/>
                    <a:lstStyle/>
                    <a:p>
                      <a:pPr indent="0" lvl="0" marL="0" rtl="0" algn="l">
                        <a:spcBef>
                          <a:spcPts val="0"/>
                        </a:spcBef>
                        <a:spcAft>
                          <a:spcPts val="0"/>
                        </a:spcAft>
                        <a:buNone/>
                      </a:pPr>
                      <a:r>
                        <a:rPr lang="en-IN"/>
                        <a:t>Hardware / Component Failure.</a:t>
                      </a:r>
                      <a:endParaRPr/>
                    </a:p>
                  </a:txBody>
                  <a:tcPr marT="91425" marB="91425" marR="91425" marL="91425"/>
                </a:tc>
                <a:tc>
                  <a:txBody>
                    <a:bodyPr/>
                    <a:lstStyle/>
                    <a:p>
                      <a:pPr indent="0" lvl="0" marL="0" rtl="0" algn="l">
                        <a:spcBef>
                          <a:spcPts val="0"/>
                        </a:spcBef>
                        <a:spcAft>
                          <a:spcPts val="0"/>
                        </a:spcAft>
                        <a:buNone/>
                      </a:pPr>
                      <a:r>
                        <a:rPr lang="en-IN"/>
                        <a:t>Technical Risk</a:t>
                      </a:r>
                      <a:endParaRPr/>
                    </a:p>
                  </a:txBody>
                  <a:tcPr marT="91425" marB="91425" marR="91425" marL="91425"/>
                </a:tc>
                <a:tc>
                  <a:txBody>
                    <a:bodyPr/>
                    <a:lstStyle/>
                    <a:p>
                      <a:pPr indent="0" lvl="0" marL="0" rtl="0" algn="ctr">
                        <a:spcBef>
                          <a:spcPts val="0"/>
                        </a:spcBef>
                        <a:spcAft>
                          <a:spcPts val="0"/>
                        </a:spcAft>
                        <a:buNone/>
                      </a:pPr>
                      <a:r>
                        <a:rPr lang="en-IN"/>
                        <a:t>8</a:t>
                      </a:r>
                      <a:endParaRPr/>
                    </a:p>
                  </a:txBody>
                  <a:tcPr marT="91425" marB="91425" marR="91425" marL="91425"/>
                </a:tc>
                <a:tc>
                  <a:txBody>
                    <a:bodyPr/>
                    <a:lstStyle/>
                    <a:p>
                      <a:pPr indent="0" lvl="0" marL="0" rtl="0" algn="l">
                        <a:spcBef>
                          <a:spcPts val="0"/>
                        </a:spcBef>
                        <a:spcAft>
                          <a:spcPts val="0"/>
                        </a:spcAft>
                        <a:buNone/>
                      </a:pPr>
                      <a:r>
                        <a:rPr lang="en-IN"/>
                        <a:t>Keep backup components at hand.</a:t>
                      </a:r>
                      <a:endParaRPr/>
                    </a:p>
                  </a:txBody>
                  <a:tcPr marT="91425" marB="91425" marR="91425" marL="91425"/>
                </a:tc>
              </a:tr>
              <a:tr h="759700">
                <a:tc>
                  <a:txBody>
                    <a:bodyPr/>
                    <a:lstStyle/>
                    <a:p>
                      <a:pPr indent="0" lvl="0" marL="0" rtl="0" algn="ctr">
                        <a:spcBef>
                          <a:spcPts val="0"/>
                        </a:spcBef>
                        <a:spcAft>
                          <a:spcPts val="0"/>
                        </a:spcAft>
                        <a:buNone/>
                      </a:pPr>
                      <a:r>
                        <a:rPr lang="en-IN"/>
                        <a:t>2</a:t>
                      </a:r>
                      <a:endParaRPr/>
                    </a:p>
                  </a:txBody>
                  <a:tcPr marT="91425" marB="91425" marR="91425" marL="91425"/>
                </a:tc>
                <a:tc>
                  <a:txBody>
                    <a:bodyPr/>
                    <a:lstStyle/>
                    <a:p>
                      <a:pPr indent="0" lvl="0" marL="0" rtl="0" algn="l">
                        <a:spcBef>
                          <a:spcPts val="0"/>
                        </a:spcBef>
                        <a:spcAft>
                          <a:spcPts val="0"/>
                        </a:spcAft>
                        <a:buNone/>
                      </a:pPr>
                      <a:r>
                        <a:rPr lang="en-IN"/>
                        <a:t>Remote Consumer / ML program not reachable.</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IN">
                          <a:solidFill>
                            <a:schemeClr val="dk1"/>
                          </a:solidFill>
                        </a:rPr>
                        <a:t>Operational</a:t>
                      </a:r>
                      <a:r>
                        <a:rPr lang="en-IN">
                          <a:solidFill>
                            <a:schemeClr val="dk1"/>
                          </a:solidFill>
                        </a:rPr>
                        <a:t> Risk</a:t>
                      </a:r>
                      <a:endParaRPr>
                        <a:solidFill>
                          <a:schemeClr val="dk1"/>
                        </a:solidFill>
                      </a:endParaRPr>
                    </a:p>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IN"/>
                        <a:t>5</a:t>
                      </a:r>
                      <a:endParaRPr/>
                    </a:p>
                  </a:txBody>
                  <a:tcPr marT="91425" marB="91425" marR="91425" marL="91425"/>
                </a:tc>
                <a:tc>
                  <a:txBody>
                    <a:bodyPr/>
                    <a:lstStyle/>
                    <a:p>
                      <a:pPr indent="0" lvl="0" marL="0" rtl="0" algn="l">
                        <a:spcBef>
                          <a:spcPts val="0"/>
                        </a:spcBef>
                        <a:spcAft>
                          <a:spcPts val="0"/>
                        </a:spcAft>
                        <a:buNone/>
                      </a:pPr>
                      <a:r>
                        <a:rPr lang="en-IN"/>
                        <a:t>Keep a local computer as a backup for remote ML.</a:t>
                      </a:r>
                      <a:endParaRPr/>
                    </a:p>
                  </a:txBody>
                  <a:tcPr marT="91425" marB="91425" marR="91425" marL="91425"/>
                </a:tc>
              </a:tr>
              <a:tr h="999725">
                <a:tc>
                  <a:txBody>
                    <a:bodyPr/>
                    <a:lstStyle/>
                    <a:p>
                      <a:pPr indent="0" lvl="0" marL="0" rtl="0" algn="ctr">
                        <a:spcBef>
                          <a:spcPts val="0"/>
                        </a:spcBef>
                        <a:spcAft>
                          <a:spcPts val="0"/>
                        </a:spcAft>
                        <a:buNone/>
                      </a:pPr>
                      <a:r>
                        <a:rPr lang="en-IN"/>
                        <a:t>3</a:t>
                      </a:r>
                      <a:endParaRPr/>
                    </a:p>
                  </a:txBody>
                  <a:tcPr marT="91425" marB="91425" marR="91425" marL="91425"/>
                </a:tc>
                <a:tc>
                  <a:txBody>
                    <a:bodyPr/>
                    <a:lstStyle/>
                    <a:p>
                      <a:pPr indent="0" lvl="0" marL="0" rtl="0" algn="l">
                        <a:spcBef>
                          <a:spcPts val="0"/>
                        </a:spcBef>
                        <a:spcAft>
                          <a:spcPts val="0"/>
                        </a:spcAft>
                        <a:buNone/>
                      </a:pPr>
                      <a:r>
                        <a:rPr lang="en-IN"/>
                        <a:t>Execution of the project in the real world would be challenging.</a:t>
                      </a:r>
                      <a:endParaRPr/>
                    </a:p>
                  </a:txBody>
                  <a:tcPr marT="91425" marB="91425" marR="91425" marL="91425"/>
                </a:tc>
                <a:tc>
                  <a:txBody>
                    <a:bodyPr/>
                    <a:lstStyle/>
                    <a:p>
                      <a:pPr indent="0" lvl="0" marL="0" rtl="0" algn="l">
                        <a:spcBef>
                          <a:spcPts val="0"/>
                        </a:spcBef>
                        <a:spcAft>
                          <a:spcPts val="0"/>
                        </a:spcAft>
                        <a:buNone/>
                      </a:pPr>
                      <a:r>
                        <a:rPr lang="en-IN">
                          <a:solidFill>
                            <a:schemeClr val="dk1"/>
                          </a:solidFill>
                        </a:rPr>
                        <a:t>Business Risk</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en-IN"/>
                        <a:t>3</a:t>
                      </a:r>
                      <a:endParaRPr/>
                    </a:p>
                  </a:txBody>
                  <a:tcPr marT="91425" marB="91425" marR="91425" marL="91425"/>
                </a:tc>
                <a:tc>
                  <a:txBody>
                    <a:bodyPr/>
                    <a:lstStyle/>
                    <a:p>
                      <a:pPr indent="0" lvl="0" marL="0" rtl="0" algn="l">
                        <a:spcBef>
                          <a:spcPts val="0"/>
                        </a:spcBef>
                        <a:spcAft>
                          <a:spcPts val="0"/>
                        </a:spcAft>
                        <a:buNone/>
                      </a:pPr>
                      <a:r>
                        <a:rPr lang="en-IN"/>
                        <a:t>Communicate with stakeholders in the electricity department board, for real world feasibility analysis.</a:t>
                      </a:r>
                      <a:endParaRPr/>
                    </a:p>
                  </a:txBody>
                  <a:tcPr marT="91425" marB="91425" marR="91425" marL="91425"/>
                </a:tc>
              </a:tr>
            </a:tbl>
          </a:graphicData>
        </a:graphic>
      </p:graphicFrame>
      <p:sp>
        <p:nvSpPr>
          <p:cNvPr id="416" name="Google Shape;416;p45"/>
          <p:cNvSpPr txBox="1"/>
          <p:nvPr>
            <p:ph idx="10" type="dt"/>
          </p:nvPr>
        </p:nvSpPr>
        <p:spPr>
          <a:xfrm>
            <a:off x="457200" y="6356350"/>
            <a:ext cx="7374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solidFill>
                  <a:srgbClr val="999999"/>
                </a:solidFill>
              </a:rPr>
              <a:t>22-11-2023                                   Hybrid Energy inspired DC Micro-grid System using Machine Learning </a:t>
            </a:r>
            <a:endParaRPr>
              <a:solidFill>
                <a:srgbClr val="999999"/>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6"/>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IN"/>
              <a:t>   PLANNING AND PROTOTYPING</a:t>
            </a:r>
            <a:endParaRPr/>
          </a:p>
        </p:txBody>
      </p:sp>
      <p:sp>
        <p:nvSpPr>
          <p:cNvPr id="423" name="Google Shape;423;p46"/>
          <p:cNvSpPr txBox="1"/>
          <p:nvPr>
            <p:ph idx="1" type="body"/>
          </p:nvPr>
        </p:nvSpPr>
        <p:spPr>
          <a:xfrm>
            <a:off x="457200" y="1805650"/>
            <a:ext cx="8119800" cy="4473000"/>
          </a:xfrm>
          <a:prstGeom prst="rect">
            <a:avLst/>
          </a:prstGeom>
        </p:spPr>
        <p:txBody>
          <a:bodyPr anchorCtr="0" anchor="t" bIns="45700" lIns="91425" spcFirstLastPara="1" rIns="91425" wrap="square" tIns="45700">
            <a:normAutofit/>
          </a:bodyPr>
          <a:lstStyle/>
          <a:p>
            <a:pPr indent="0" lvl="0" marL="0" rtl="0" algn="just">
              <a:spcBef>
                <a:spcPts val="360"/>
              </a:spcBef>
              <a:spcAft>
                <a:spcPts val="0"/>
              </a:spcAft>
              <a:buNone/>
            </a:pPr>
            <a:r>
              <a:rPr b="1" lang="en-IN" sz="2600"/>
              <a:t>Operating Environment</a:t>
            </a:r>
            <a:endParaRPr b="1" sz="2600"/>
          </a:p>
          <a:p>
            <a:pPr indent="0" lvl="0" marL="0" rtl="0" algn="just">
              <a:spcBef>
                <a:spcPts val="360"/>
              </a:spcBef>
              <a:spcAft>
                <a:spcPts val="0"/>
              </a:spcAft>
              <a:buNone/>
            </a:pPr>
            <a:r>
              <a:rPr lang="en-IN" sz="2600"/>
              <a:t> </a:t>
            </a:r>
            <a:endParaRPr sz="2600"/>
          </a:p>
          <a:p>
            <a:pPr indent="0" lvl="0" marL="0" rtl="0" algn="just">
              <a:spcBef>
                <a:spcPts val="360"/>
              </a:spcBef>
              <a:spcAft>
                <a:spcPts val="0"/>
              </a:spcAft>
              <a:buNone/>
            </a:pPr>
            <a:r>
              <a:rPr lang="en-IN" sz="2600"/>
              <a:t>Our system will work in the physical setup of a DC microgrid, connected with the virtual machine instance running the machine learning scripts, via the Internet / WiFi hotspot.</a:t>
            </a:r>
            <a:endParaRPr sz="2600"/>
          </a:p>
        </p:txBody>
      </p:sp>
      <p:sp>
        <p:nvSpPr>
          <p:cNvPr id="424" name="Google Shape;424;p46"/>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425" name="Google Shape;425;p46"/>
          <p:cNvSpPr txBox="1"/>
          <p:nvPr>
            <p:ph idx="10" type="dt"/>
          </p:nvPr>
        </p:nvSpPr>
        <p:spPr>
          <a:xfrm>
            <a:off x="457200" y="6356350"/>
            <a:ext cx="7374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solidFill>
                  <a:srgbClr val="999999"/>
                </a:solidFill>
              </a:rPr>
              <a:t>22-11-2023                                   Hybrid Energy inspired DC Micro-grid System using Machine Learning </a:t>
            </a:r>
            <a:endParaRPr>
              <a:solidFill>
                <a:srgbClr val="999999"/>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47"/>
          <p:cNvSpPr txBox="1"/>
          <p:nvPr>
            <p:ph idx="12" type="sldNum"/>
          </p:nvPr>
        </p:nvSpPr>
        <p:spPr>
          <a:xfrm>
            <a:off x="6831975" y="654220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pic>
        <p:nvPicPr>
          <p:cNvPr id="432" name="Google Shape;432;p47"/>
          <p:cNvPicPr preferRelativeResize="0"/>
          <p:nvPr/>
        </p:nvPicPr>
        <p:blipFill>
          <a:blip r:embed="rId3">
            <a:alphaModFix/>
          </a:blip>
          <a:stretch>
            <a:fillRect/>
          </a:stretch>
        </p:blipFill>
        <p:spPr>
          <a:xfrm>
            <a:off x="914400" y="-76200"/>
            <a:ext cx="6979835" cy="67548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8"/>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pic>
        <p:nvPicPr>
          <p:cNvPr id="439" name="Google Shape;439;p48"/>
          <p:cNvPicPr preferRelativeResize="0"/>
          <p:nvPr/>
        </p:nvPicPr>
        <p:blipFill rotWithShape="1">
          <a:blip r:embed="rId3">
            <a:alphaModFix/>
          </a:blip>
          <a:srcRect b="52525" l="0" r="0" t="0"/>
          <a:stretch/>
        </p:blipFill>
        <p:spPr>
          <a:xfrm>
            <a:off x="239725" y="628650"/>
            <a:ext cx="8664551" cy="5323325"/>
          </a:xfrm>
          <a:prstGeom prst="rect">
            <a:avLst/>
          </a:prstGeom>
          <a:noFill/>
          <a:ln>
            <a:noFill/>
          </a:ln>
        </p:spPr>
      </p:pic>
      <p:sp>
        <p:nvSpPr>
          <p:cNvPr id="440" name="Google Shape;440;p48"/>
          <p:cNvSpPr txBox="1"/>
          <p:nvPr>
            <p:ph idx="10" type="dt"/>
          </p:nvPr>
        </p:nvSpPr>
        <p:spPr>
          <a:xfrm>
            <a:off x="457200" y="6356350"/>
            <a:ext cx="7374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solidFill>
                  <a:srgbClr val="999999"/>
                </a:solidFill>
              </a:rPr>
              <a:t>22-11-2023                                   Hybrid Energy inspired DC Micro-grid System using Machine Learning </a:t>
            </a:r>
            <a:endParaRPr>
              <a:solidFill>
                <a:srgbClr val="999999"/>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9"/>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pic>
        <p:nvPicPr>
          <p:cNvPr id="447" name="Google Shape;447;p49"/>
          <p:cNvPicPr preferRelativeResize="0"/>
          <p:nvPr/>
        </p:nvPicPr>
        <p:blipFill rotWithShape="1">
          <a:blip r:embed="rId3">
            <a:alphaModFix/>
          </a:blip>
          <a:srcRect b="29168" l="0" r="0" t="0"/>
          <a:stretch/>
        </p:blipFill>
        <p:spPr>
          <a:xfrm>
            <a:off x="825125" y="129175"/>
            <a:ext cx="7493752" cy="68580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0"/>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IN"/>
              <a:t>PROJECTED COST AND FEASIBILITY</a:t>
            </a:r>
            <a:endParaRPr/>
          </a:p>
        </p:txBody>
      </p:sp>
      <p:sp>
        <p:nvSpPr>
          <p:cNvPr id="454" name="Google Shape;454;p50"/>
          <p:cNvSpPr txBox="1"/>
          <p:nvPr>
            <p:ph idx="1" type="body"/>
          </p:nvPr>
        </p:nvSpPr>
        <p:spPr>
          <a:xfrm>
            <a:off x="288300" y="1623950"/>
            <a:ext cx="8567400" cy="4526100"/>
          </a:xfrm>
          <a:prstGeom prst="rect">
            <a:avLst/>
          </a:prstGeom>
        </p:spPr>
        <p:txBody>
          <a:bodyPr anchorCtr="0" anchor="t" bIns="45700" lIns="91425" spcFirstLastPara="1" rIns="91425" wrap="square" tIns="45700">
            <a:normAutofit fontScale="85000" lnSpcReduction="20000"/>
          </a:bodyPr>
          <a:lstStyle/>
          <a:p>
            <a:pPr indent="0" lvl="0" marL="0" rtl="0" algn="l">
              <a:spcBef>
                <a:spcPts val="360"/>
              </a:spcBef>
              <a:spcAft>
                <a:spcPts val="0"/>
              </a:spcAft>
              <a:buNone/>
            </a:pPr>
            <a:r>
              <a:rPr b="1" lang="en-IN"/>
              <a:t>Hardware Cost </a:t>
            </a:r>
            <a:r>
              <a:rPr lang="en-IN"/>
              <a:t>:</a:t>
            </a:r>
            <a:r>
              <a:rPr lang="en-IN"/>
              <a:t>  </a:t>
            </a:r>
            <a:r>
              <a:rPr lang="en-IN" sz="2847"/>
              <a:t>₹</a:t>
            </a:r>
            <a:r>
              <a:rPr lang="en-IN"/>
              <a:t> 10-15,000 </a:t>
            </a:r>
            <a:endParaRPr/>
          </a:p>
          <a:p>
            <a:pPr indent="0" lvl="0" marL="0" rtl="0" algn="l">
              <a:spcBef>
                <a:spcPts val="360"/>
              </a:spcBef>
              <a:spcAft>
                <a:spcPts val="0"/>
              </a:spcAft>
              <a:buNone/>
            </a:pPr>
            <a:r>
              <a:t/>
            </a:r>
            <a:endParaRPr/>
          </a:p>
          <a:p>
            <a:pPr indent="0" lvl="0" marL="0" rtl="0" algn="l">
              <a:spcBef>
                <a:spcPts val="360"/>
              </a:spcBef>
              <a:spcAft>
                <a:spcPts val="0"/>
              </a:spcAft>
              <a:buNone/>
            </a:pPr>
            <a:r>
              <a:rPr b="1" lang="en-IN"/>
              <a:t>Software</a:t>
            </a:r>
            <a:r>
              <a:rPr b="1" lang="en-IN"/>
              <a:t> Development Cost</a:t>
            </a:r>
            <a:r>
              <a:rPr lang="en-IN"/>
              <a:t> : (</a:t>
            </a:r>
            <a:r>
              <a:rPr i="1" lang="en-IN"/>
              <a:t>COCOMO</a:t>
            </a:r>
            <a:r>
              <a:rPr lang="en-IN"/>
              <a:t> model)</a:t>
            </a:r>
            <a:endParaRPr/>
          </a:p>
          <a:p>
            <a:pPr indent="0" lvl="0" marL="0" rtl="0" algn="l">
              <a:spcBef>
                <a:spcPts val="360"/>
              </a:spcBef>
              <a:spcAft>
                <a:spcPts val="0"/>
              </a:spcAft>
              <a:buNone/>
            </a:pPr>
            <a:r>
              <a:t/>
            </a:r>
            <a:endParaRPr sz="1412"/>
          </a:p>
          <a:p>
            <a:pPr indent="457200" lvl="0" marL="0" rtl="0" algn="l">
              <a:spcBef>
                <a:spcPts val="360"/>
              </a:spcBef>
              <a:spcAft>
                <a:spcPts val="0"/>
              </a:spcAft>
              <a:buClr>
                <a:schemeClr val="dk1"/>
              </a:buClr>
              <a:buSzPts val="935"/>
              <a:buFont typeface="Arial"/>
              <a:buNone/>
            </a:pPr>
            <a:r>
              <a:t/>
            </a:r>
            <a:endParaRPr b="1" sz="100"/>
          </a:p>
          <a:p>
            <a:pPr indent="457200" lvl="0" marL="0" rtl="0" algn="l">
              <a:spcBef>
                <a:spcPts val="360"/>
              </a:spcBef>
              <a:spcAft>
                <a:spcPts val="0"/>
              </a:spcAft>
              <a:buClr>
                <a:schemeClr val="dk1"/>
              </a:buClr>
              <a:buSzPct val="34375"/>
              <a:buFont typeface="Arial"/>
              <a:buNone/>
            </a:pPr>
            <a:r>
              <a:rPr b="1" i="1" lang="en-IN"/>
              <a:t>Effort Estimation (E)</a:t>
            </a:r>
            <a:r>
              <a:rPr i="1" lang="en-IN"/>
              <a:t>:</a:t>
            </a:r>
            <a:endParaRPr i="1"/>
          </a:p>
          <a:p>
            <a:pPr indent="457200" lvl="0" marL="0" rtl="0" algn="l">
              <a:spcBef>
                <a:spcPts val="360"/>
              </a:spcBef>
              <a:spcAft>
                <a:spcPts val="0"/>
              </a:spcAft>
              <a:buClr>
                <a:schemeClr val="dk1"/>
              </a:buClr>
              <a:buSzPct val="51373"/>
              <a:buFont typeface="Arial"/>
              <a:buNone/>
            </a:pPr>
            <a:r>
              <a:rPr lang="en-IN"/>
              <a:t> 	E = a * (KLOC^b) =  3 * (0.8^1.12)  ≈ 2.144</a:t>
            </a:r>
            <a:r>
              <a:rPr lang="en-IN" sz="2141"/>
              <a:t> person months</a:t>
            </a:r>
            <a:endParaRPr sz="2141"/>
          </a:p>
          <a:p>
            <a:pPr indent="457200" lvl="0" marL="0" rtl="0" algn="l">
              <a:spcBef>
                <a:spcPts val="360"/>
              </a:spcBef>
              <a:spcAft>
                <a:spcPts val="0"/>
              </a:spcAft>
              <a:buClr>
                <a:schemeClr val="dk1"/>
              </a:buClr>
              <a:buSzPct val="43114"/>
              <a:buFont typeface="Arial"/>
              <a:buNone/>
            </a:pPr>
            <a:r>
              <a:rPr b="1" i="1" lang="en-IN"/>
              <a:t>Development Time Estimation (D):</a:t>
            </a:r>
            <a:br>
              <a:rPr i="1" lang="en-IN"/>
            </a:br>
            <a:r>
              <a:rPr lang="en-IN"/>
              <a:t>		D = c * (E^d) = 2.5 * (2.144^0.35) ≈ 2.55 </a:t>
            </a:r>
            <a:r>
              <a:rPr lang="en-IN" sz="2551"/>
              <a:t>months</a:t>
            </a:r>
            <a:endParaRPr sz="2551"/>
          </a:p>
          <a:p>
            <a:pPr indent="457200" lvl="0" marL="0" rtl="0" algn="l">
              <a:spcBef>
                <a:spcPts val="360"/>
              </a:spcBef>
              <a:spcAft>
                <a:spcPts val="0"/>
              </a:spcAft>
              <a:buNone/>
            </a:pPr>
            <a:r>
              <a:rPr b="1" i="1" lang="en-IN"/>
              <a:t>Cost Estimation (C):</a:t>
            </a:r>
            <a:br>
              <a:rPr lang="en-IN"/>
            </a:br>
            <a:r>
              <a:rPr lang="en-IN"/>
              <a:t>		C = D*X = 2.55 * 40000 ≈ </a:t>
            </a:r>
            <a:r>
              <a:rPr lang="en-IN" sz="2611"/>
              <a:t>₹</a:t>
            </a:r>
            <a:r>
              <a:rPr lang="en-IN"/>
              <a:t> 1,02,000 Lakh</a:t>
            </a:r>
            <a:endParaRPr/>
          </a:p>
          <a:p>
            <a:pPr indent="0" lvl="0" marL="2286000" rtl="0" algn="l">
              <a:spcBef>
                <a:spcPts val="360"/>
              </a:spcBef>
              <a:spcAft>
                <a:spcPts val="0"/>
              </a:spcAft>
              <a:buClr>
                <a:schemeClr val="dk1"/>
              </a:buClr>
              <a:buSzPct val="34375"/>
              <a:buFont typeface="Arial"/>
              <a:buNone/>
            </a:pPr>
            <a:r>
              <a:t/>
            </a:r>
            <a:endParaRPr/>
          </a:p>
          <a:p>
            <a:pPr indent="0" lvl="0" marL="0" rtl="0" algn="l">
              <a:spcBef>
                <a:spcPts val="360"/>
              </a:spcBef>
              <a:spcAft>
                <a:spcPts val="0"/>
              </a:spcAft>
              <a:buNone/>
            </a:pPr>
            <a:r>
              <a:t/>
            </a:r>
            <a:endParaRPr/>
          </a:p>
        </p:txBody>
      </p:sp>
      <p:sp>
        <p:nvSpPr>
          <p:cNvPr id="455" name="Google Shape;455;p50"/>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456" name="Google Shape;456;p50"/>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457" name="Google Shape;457;p50"/>
          <p:cNvSpPr txBox="1"/>
          <p:nvPr>
            <p:ph idx="10" type="dt"/>
          </p:nvPr>
        </p:nvSpPr>
        <p:spPr>
          <a:xfrm>
            <a:off x="457200" y="6356350"/>
            <a:ext cx="7374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solidFill>
                  <a:srgbClr val="999999"/>
                </a:solidFill>
              </a:rPr>
              <a:t>22-11-2023                                   Hybrid Energy inspired DC Micro-grid System using Machine Learning </a:t>
            </a:r>
            <a:endParaRPr>
              <a:solidFill>
                <a:srgbClr val="999999"/>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1"/>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464" name="Google Shape;464;p51"/>
          <p:cNvSpPr txBox="1"/>
          <p:nvPr/>
        </p:nvSpPr>
        <p:spPr>
          <a:xfrm>
            <a:off x="287150" y="309625"/>
            <a:ext cx="87312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4400">
                <a:solidFill>
                  <a:schemeClr val="dk1"/>
                </a:solidFill>
                <a:latin typeface="Calibri"/>
                <a:ea typeface="Calibri"/>
                <a:cs typeface="Calibri"/>
                <a:sym typeface="Calibri"/>
              </a:rPr>
              <a:t>PROJECT SCHEDULE</a:t>
            </a:r>
            <a:endParaRPr sz="4400">
              <a:solidFill>
                <a:schemeClr val="dk1"/>
              </a:solidFill>
              <a:latin typeface="Calibri"/>
              <a:ea typeface="Calibri"/>
              <a:cs typeface="Calibri"/>
              <a:sym typeface="Calibri"/>
            </a:endParaRPr>
          </a:p>
        </p:txBody>
      </p:sp>
      <p:sp>
        <p:nvSpPr>
          <p:cNvPr id="465" name="Google Shape;465;p51"/>
          <p:cNvSpPr txBox="1"/>
          <p:nvPr>
            <p:ph idx="10" type="dt"/>
          </p:nvPr>
        </p:nvSpPr>
        <p:spPr>
          <a:xfrm>
            <a:off x="457200" y="6356350"/>
            <a:ext cx="7374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solidFill>
                  <a:srgbClr val="999999"/>
                </a:solidFill>
              </a:rPr>
              <a:t>22-11-2023                                   Hybrid Energy inspired DC Micro-grid System using Machine Learning </a:t>
            </a:r>
            <a:endParaRPr>
              <a:solidFill>
                <a:srgbClr val="999999"/>
              </a:solidFill>
            </a:endParaRPr>
          </a:p>
        </p:txBody>
      </p:sp>
      <p:pic>
        <p:nvPicPr>
          <p:cNvPr id="466" name="Google Shape;466;p51"/>
          <p:cNvPicPr preferRelativeResize="0"/>
          <p:nvPr/>
        </p:nvPicPr>
        <p:blipFill>
          <a:blip r:embed="rId3">
            <a:alphaModFix/>
          </a:blip>
          <a:stretch>
            <a:fillRect/>
          </a:stretch>
        </p:blipFill>
        <p:spPr>
          <a:xfrm>
            <a:off x="152400" y="2730450"/>
            <a:ext cx="8839204" cy="143291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6"/>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342900" rtl="0" algn="l">
              <a:spcBef>
                <a:spcPts val="640"/>
              </a:spcBef>
              <a:spcAft>
                <a:spcPts val="0"/>
              </a:spcAft>
              <a:buNone/>
            </a:pPr>
            <a:r>
              <a:rPr b="1" lang="en-IN" sz="4100"/>
              <a:t>                  </a:t>
            </a:r>
            <a:r>
              <a:rPr b="1" lang="en-IN" sz="4100"/>
              <a:t>MOTIVATION</a:t>
            </a:r>
            <a:endParaRPr b="1" sz="4100"/>
          </a:p>
        </p:txBody>
      </p:sp>
      <p:sp>
        <p:nvSpPr>
          <p:cNvPr id="117" name="Google Shape;117;p16"/>
          <p:cNvSpPr txBox="1"/>
          <p:nvPr>
            <p:ph idx="1" type="body"/>
          </p:nvPr>
        </p:nvSpPr>
        <p:spPr>
          <a:xfrm>
            <a:off x="527775" y="1417650"/>
            <a:ext cx="7906200" cy="4526100"/>
          </a:xfrm>
          <a:prstGeom prst="rect">
            <a:avLst/>
          </a:prstGeom>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381000" lvl="0" marL="457200" rtl="0" algn="just">
              <a:lnSpc>
                <a:spcPct val="150000"/>
              </a:lnSpc>
              <a:spcBef>
                <a:spcPts val="360"/>
              </a:spcBef>
              <a:spcAft>
                <a:spcPts val="0"/>
              </a:spcAft>
              <a:buSzPts val="2400"/>
              <a:buFont typeface="Times New Roman"/>
              <a:buChar char="•"/>
            </a:pPr>
            <a:r>
              <a:rPr lang="en-IN" sz="2400">
                <a:latin typeface="Times New Roman"/>
                <a:ea typeface="Times New Roman"/>
                <a:cs typeface="Times New Roman"/>
                <a:sym typeface="Times New Roman"/>
              </a:rPr>
              <a:t>Sustainability of any country leads to its growth over a long term. </a:t>
            </a:r>
            <a:endParaRPr sz="2400">
              <a:latin typeface="Times New Roman"/>
              <a:ea typeface="Times New Roman"/>
              <a:cs typeface="Times New Roman"/>
              <a:sym typeface="Times New Roman"/>
            </a:endParaRPr>
          </a:p>
          <a:p>
            <a:pPr indent="-381000" lvl="0" marL="457200" rtl="0" algn="just">
              <a:lnSpc>
                <a:spcPct val="150000"/>
              </a:lnSpc>
              <a:spcBef>
                <a:spcPts val="0"/>
              </a:spcBef>
              <a:spcAft>
                <a:spcPts val="0"/>
              </a:spcAft>
              <a:buSzPts val="2400"/>
              <a:buFont typeface="Times New Roman"/>
              <a:buChar char="•"/>
            </a:pPr>
            <a:r>
              <a:rPr lang="en-IN" sz="2400">
                <a:latin typeface="Times New Roman"/>
                <a:ea typeface="Times New Roman"/>
                <a:cs typeface="Times New Roman"/>
                <a:sym typeface="Times New Roman"/>
              </a:rPr>
              <a:t>Thus, we must shift gradually towards the use of renewable energy as making a </a:t>
            </a:r>
            <a:r>
              <a:rPr lang="en-IN" sz="2400">
                <a:latin typeface="Times New Roman"/>
                <a:ea typeface="Times New Roman"/>
                <a:cs typeface="Times New Roman"/>
                <a:sym typeface="Times New Roman"/>
              </a:rPr>
              <a:t>drastic</a:t>
            </a:r>
            <a:r>
              <a:rPr lang="en-IN" sz="2400">
                <a:latin typeface="Times New Roman"/>
                <a:ea typeface="Times New Roman"/>
                <a:cs typeface="Times New Roman"/>
                <a:sym typeface="Times New Roman"/>
              </a:rPr>
              <a:t> shift might be costly. </a:t>
            </a:r>
            <a:endParaRPr sz="2400">
              <a:latin typeface="Times New Roman"/>
              <a:ea typeface="Times New Roman"/>
              <a:cs typeface="Times New Roman"/>
              <a:sym typeface="Times New Roman"/>
            </a:endParaRPr>
          </a:p>
          <a:p>
            <a:pPr indent="-381000" lvl="0" marL="457200" rtl="0" algn="just">
              <a:lnSpc>
                <a:spcPct val="150000"/>
              </a:lnSpc>
              <a:spcBef>
                <a:spcPts val="0"/>
              </a:spcBef>
              <a:spcAft>
                <a:spcPts val="0"/>
              </a:spcAft>
              <a:buSzPts val="2400"/>
              <a:buFont typeface="Times New Roman"/>
              <a:buChar char="•"/>
            </a:pPr>
            <a:r>
              <a:rPr lang="en-IN" sz="2400">
                <a:latin typeface="Times New Roman"/>
                <a:ea typeface="Times New Roman"/>
                <a:cs typeface="Times New Roman"/>
                <a:sym typeface="Times New Roman"/>
              </a:rPr>
              <a:t>Hence, Hybrid Power Plants will play a vital role in the power industry in coming years. </a:t>
            </a:r>
            <a:endParaRPr sz="2400">
              <a:latin typeface="Times New Roman"/>
              <a:ea typeface="Times New Roman"/>
              <a:cs typeface="Times New Roman"/>
              <a:sym typeface="Times New Roman"/>
            </a:endParaRPr>
          </a:p>
          <a:p>
            <a:pPr indent="-381000" lvl="0" marL="457200" rtl="0" algn="just">
              <a:lnSpc>
                <a:spcPct val="150000"/>
              </a:lnSpc>
              <a:spcBef>
                <a:spcPts val="0"/>
              </a:spcBef>
              <a:spcAft>
                <a:spcPts val="0"/>
              </a:spcAft>
              <a:buSzPts val="2400"/>
              <a:buFont typeface="Times New Roman"/>
              <a:buChar char="•"/>
            </a:pPr>
            <a:r>
              <a:rPr lang="en-IN" sz="2400">
                <a:latin typeface="Times New Roman"/>
                <a:ea typeface="Times New Roman"/>
                <a:cs typeface="Times New Roman"/>
                <a:sym typeface="Times New Roman"/>
              </a:rPr>
              <a:t>This is what motivated us to build a hybrid DC microgrid, in fulfillment of the final year project.</a:t>
            </a:r>
            <a:endParaRPr sz="2400">
              <a:highlight>
                <a:srgbClr val="F7F7F8"/>
              </a:highlight>
              <a:latin typeface="Times New Roman"/>
              <a:ea typeface="Times New Roman"/>
              <a:cs typeface="Times New Roman"/>
              <a:sym typeface="Times New Roman"/>
            </a:endParaRPr>
          </a:p>
        </p:txBody>
      </p:sp>
      <p:sp>
        <p:nvSpPr>
          <p:cNvPr id="118" name="Google Shape;118;p16"/>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119" name="Google Shape;119;p16"/>
          <p:cNvSpPr txBox="1"/>
          <p:nvPr>
            <p:ph idx="10" type="dt"/>
          </p:nvPr>
        </p:nvSpPr>
        <p:spPr>
          <a:xfrm>
            <a:off x="457200" y="6356350"/>
            <a:ext cx="7374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solidFill>
                  <a:srgbClr val="999999"/>
                </a:solidFill>
              </a:rPr>
              <a:t>22</a:t>
            </a:r>
            <a:r>
              <a:rPr lang="en-IN">
                <a:solidFill>
                  <a:srgbClr val="999999"/>
                </a:solidFill>
              </a:rPr>
              <a:t>-09-2023                                   Hybrid Energy inspired DC Micro-grid System using Machine Learning </a:t>
            </a:r>
            <a:endParaRPr>
              <a:solidFill>
                <a:srgbClr val="999999"/>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2"/>
          <p:cNvSpPr txBox="1"/>
          <p:nvPr>
            <p:ph idx="1" type="body"/>
          </p:nvPr>
        </p:nvSpPr>
        <p:spPr>
          <a:xfrm>
            <a:off x="457200" y="3810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i="1" lang="en-IN" sz="2500"/>
              <a:t> </a:t>
            </a:r>
            <a:r>
              <a:rPr b="1" lang="en-IN" sz="2500"/>
              <a:t>Advantages</a:t>
            </a:r>
            <a:endParaRPr b="1" sz="2500"/>
          </a:p>
          <a:p>
            <a:pPr indent="0" lvl="0" marL="0" rtl="0" algn="l">
              <a:spcBef>
                <a:spcPts val="360"/>
              </a:spcBef>
              <a:spcAft>
                <a:spcPts val="0"/>
              </a:spcAft>
              <a:buNone/>
            </a:pPr>
            <a:r>
              <a:rPr lang="en-IN" sz="2500"/>
              <a:t>• Aggregating various distributed energy sources together. </a:t>
            </a:r>
            <a:endParaRPr sz="2500"/>
          </a:p>
          <a:p>
            <a:pPr indent="0" lvl="0" marL="0" rtl="0" algn="l">
              <a:spcBef>
                <a:spcPts val="360"/>
              </a:spcBef>
              <a:spcAft>
                <a:spcPts val="0"/>
              </a:spcAft>
              <a:buNone/>
            </a:pPr>
            <a:r>
              <a:rPr lang="en-IN" sz="2500"/>
              <a:t>• Reducing the average cost of generation of electricity per unit. </a:t>
            </a:r>
            <a:endParaRPr sz="2500"/>
          </a:p>
          <a:p>
            <a:pPr indent="0" lvl="0" marL="0" rtl="0" algn="l">
              <a:spcBef>
                <a:spcPts val="360"/>
              </a:spcBef>
              <a:spcAft>
                <a:spcPts val="0"/>
              </a:spcAft>
              <a:buNone/>
            </a:pPr>
            <a:r>
              <a:rPr lang="en-IN" sz="2500"/>
              <a:t>• Ease the work of electricity board users, by automating the communication process.</a:t>
            </a:r>
            <a:endParaRPr sz="2500"/>
          </a:p>
          <a:p>
            <a:pPr indent="0" lvl="0" marL="0" rtl="0" algn="l">
              <a:spcBef>
                <a:spcPts val="360"/>
              </a:spcBef>
              <a:spcAft>
                <a:spcPts val="0"/>
              </a:spcAft>
              <a:buNone/>
            </a:pPr>
            <a:r>
              <a:t/>
            </a:r>
            <a:endParaRPr sz="2500"/>
          </a:p>
          <a:p>
            <a:pPr indent="0" lvl="0" marL="0" rtl="0" algn="l">
              <a:spcBef>
                <a:spcPts val="360"/>
              </a:spcBef>
              <a:spcAft>
                <a:spcPts val="0"/>
              </a:spcAft>
              <a:buNone/>
            </a:pPr>
            <a:r>
              <a:rPr b="1" lang="en-IN" sz="2500"/>
              <a:t>Applications</a:t>
            </a:r>
            <a:r>
              <a:rPr lang="en-IN" sz="2500"/>
              <a:t> </a:t>
            </a:r>
            <a:endParaRPr sz="2500"/>
          </a:p>
          <a:p>
            <a:pPr indent="0" lvl="0" marL="0" rtl="0" algn="l">
              <a:spcBef>
                <a:spcPts val="360"/>
              </a:spcBef>
              <a:spcAft>
                <a:spcPts val="0"/>
              </a:spcAft>
              <a:buNone/>
            </a:pPr>
            <a:r>
              <a:rPr lang="en-IN" sz="2500"/>
              <a:t>• Control distributed hybrid energy systems for integration of generated electricity. </a:t>
            </a:r>
            <a:endParaRPr sz="2500"/>
          </a:p>
          <a:p>
            <a:pPr indent="0" lvl="0" marL="0" rtl="0" algn="l">
              <a:spcBef>
                <a:spcPts val="360"/>
              </a:spcBef>
              <a:spcAft>
                <a:spcPts val="0"/>
              </a:spcAft>
              <a:buNone/>
            </a:pPr>
            <a:r>
              <a:rPr lang="en-IN" sz="2500"/>
              <a:t>• Predicting time series behavioral data of users to obtain their estimated power requirement, which can be applied to sectors other than power.</a:t>
            </a:r>
            <a:endParaRPr sz="2500"/>
          </a:p>
        </p:txBody>
      </p:sp>
      <p:sp>
        <p:nvSpPr>
          <p:cNvPr id="473" name="Google Shape;473;p52"/>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474" name="Google Shape;474;p52"/>
          <p:cNvSpPr txBox="1"/>
          <p:nvPr>
            <p:ph idx="10" type="dt"/>
          </p:nvPr>
        </p:nvSpPr>
        <p:spPr>
          <a:xfrm>
            <a:off x="457200" y="6356350"/>
            <a:ext cx="7374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solidFill>
                  <a:srgbClr val="999999"/>
                </a:solidFill>
              </a:rPr>
              <a:t>22-11-2023                                   Hybrid Energy inspired DC Micro-grid System using Machine Learning </a:t>
            </a:r>
            <a:endParaRPr>
              <a:solidFill>
                <a:srgbClr val="999999"/>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53"/>
          <p:cNvSpPr txBox="1"/>
          <p:nvPr>
            <p:ph idx="1" type="body"/>
          </p:nvPr>
        </p:nvSpPr>
        <p:spPr>
          <a:xfrm>
            <a:off x="457200" y="685800"/>
            <a:ext cx="8229600" cy="4526100"/>
          </a:xfrm>
          <a:prstGeom prst="rect">
            <a:avLst/>
          </a:prstGeom>
        </p:spPr>
        <p:txBody>
          <a:bodyPr anchorCtr="0" anchor="t" bIns="45700" lIns="91425" spcFirstLastPara="1" rIns="91425" wrap="square" tIns="45700">
            <a:normAutofit fontScale="92500" lnSpcReduction="20000"/>
          </a:bodyPr>
          <a:lstStyle/>
          <a:p>
            <a:pPr indent="0" lvl="0" marL="0" rtl="0" algn="just">
              <a:spcBef>
                <a:spcPts val="360"/>
              </a:spcBef>
              <a:spcAft>
                <a:spcPts val="0"/>
              </a:spcAft>
              <a:buClr>
                <a:schemeClr val="dk1"/>
              </a:buClr>
              <a:buSzPct val="44000"/>
              <a:buFont typeface="Arial"/>
              <a:buNone/>
            </a:pPr>
            <a:r>
              <a:rPr b="1" lang="en-IN" sz="2500"/>
              <a:t>Conclusion</a:t>
            </a:r>
            <a:endParaRPr sz="2500"/>
          </a:p>
          <a:p>
            <a:pPr indent="0" lvl="0" marL="0" rtl="0" algn="just">
              <a:spcBef>
                <a:spcPts val="360"/>
              </a:spcBef>
              <a:spcAft>
                <a:spcPts val="0"/>
              </a:spcAft>
              <a:buNone/>
            </a:pPr>
            <a:r>
              <a:rPr lang="en-IN" sz="2500"/>
              <a:t>Hence, we have proposed a hybrid energy management system for DC micro-grids : </a:t>
            </a:r>
            <a:endParaRPr sz="2500"/>
          </a:p>
          <a:p>
            <a:pPr indent="0" lvl="0" marL="0" rtl="0" algn="just">
              <a:spcBef>
                <a:spcPts val="360"/>
              </a:spcBef>
              <a:spcAft>
                <a:spcPts val="0"/>
              </a:spcAft>
              <a:buNone/>
            </a:pPr>
            <a:r>
              <a:rPr lang="en-IN" sz="2500"/>
              <a:t>• Having a full fledged hybrid energy management system.</a:t>
            </a:r>
            <a:endParaRPr sz="2500"/>
          </a:p>
          <a:p>
            <a:pPr indent="0" lvl="0" marL="0" rtl="0" algn="just">
              <a:spcBef>
                <a:spcPts val="360"/>
              </a:spcBef>
              <a:spcAft>
                <a:spcPts val="0"/>
              </a:spcAft>
              <a:buNone/>
            </a:pPr>
            <a:r>
              <a:rPr lang="en-IN" sz="2500"/>
              <a:t>• To have a system , to predict as well as sense real time load demand. </a:t>
            </a:r>
            <a:endParaRPr sz="2500"/>
          </a:p>
          <a:p>
            <a:pPr indent="0" lvl="0" marL="0" rtl="0" algn="just">
              <a:spcBef>
                <a:spcPts val="360"/>
              </a:spcBef>
              <a:spcAft>
                <a:spcPts val="0"/>
              </a:spcAft>
              <a:buNone/>
            </a:pPr>
            <a:r>
              <a:rPr lang="en-IN" sz="2500"/>
              <a:t>• To have a fully working real time Dashboard.</a:t>
            </a:r>
            <a:endParaRPr sz="2500"/>
          </a:p>
          <a:p>
            <a:pPr indent="0" lvl="0" marL="0" rtl="0" algn="just">
              <a:spcBef>
                <a:spcPts val="360"/>
              </a:spcBef>
              <a:spcAft>
                <a:spcPts val="0"/>
              </a:spcAft>
              <a:buNone/>
            </a:pPr>
            <a:r>
              <a:t/>
            </a:r>
            <a:endParaRPr sz="2800"/>
          </a:p>
          <a:p>
            <a:pPr indent="0" lvl="0" marL="0" rtl="0" algn="just">
              <a:spcBef>
                <a:spcPts val="360"/>
              </a:spcBef>
              <a:spcAft>
                <a:spcPts val="0"/>
              </a:spcAft>
              <a:buNone/>
            </a:pPr>
            <a:r>
              <a:t/>
            </a:r>
            <a:endParaRPr sz="2800"/>
          </a:p>
          <a:p>
            <a:pPr indent="0" lvl="0" marL="0" rtl="0" algn="just">
              <a:spcBef>
                <a:spcPts val="360"/>
              </a:spcBef>
              <a:spcAft>
                <a:spcPts val="0"/>
              </a:spcAft>
              <a:buNone/>
            </a:pPr>
            <a:r>
              <a:rPr b="1" lang="en-IN" sz="2500"/>
              <a:t>Future Work</a:t>
            </a:r>
            <a:endParaRPr b="1" sz="2500"/>
          </a:p>
          <a:p>
            <a:pPr indent="0" lvl="0" marL="0" rtl="0" algn="just">
              <a:spcBef>
                <a:spcPts val="360"/>
              </a:spcBef>
              <a:spcAft>
                <a:spcPts val="0"/>
              </a:spcAft>
              <a:buClr>
                <a:schemeClr val="dk1"/>
              </a:buClr>
              <a:buSzPct val="44000"/>
              <a:buFont typeface="Arial"/>
              <a:buNone/>
            </a:pPr>
            <a:r>
              <a:rPr lang="en-IN" sz="2500"/>
              <a:t>Work on building a wireless microgrid and study more on securing this wireless smart grid against data manipulation attacks. Also, we will try to integrate a steam generator and show the controlling of the thermal output using burner flame controlling knobs.</a:t>
            </a:r>
            <a:endParaRPr sz="2500"/>
          </a:p>
        </p:txBody>
      </p:sp>
      <p:sp>
        <p:nvSpPr>
          <p:cNvPr id="481" name="Google Shape;481;p53"/>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482" name="Google Shape;482;p53"/>
          <p:cNvSpPr txBox="1"/>
          <p:nvPr>
            <p:ph idx="10" type="dt"/>
          </p:nvPr>
        </p:nvSpPr>
        <p:spPr>
          <a:xfrm>
            <a:off x="457200" y="6356350"/>
            <a:ext cx="7374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solidFill>
                  <a:srgbClr val="999999"/>
                </a:solidFill>
              </a:rPr>
              <a:t>22-11-2023                                   Hybrid Energy inspired DC Micro-grid System using Machine Learning </a:t>
            </a:r>
            <a:endParaRPr>
              <a:solidFill>
                <a:srgbClr val="999999"/>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4"/>
          <p:cNvSpPr txBox="1"/>
          <p:nvPr>
            <p:ph type="title"/>
          </p:nvPr>
        </p:nvSpPr>
        <p:spPr>
          <a:xfrm>
            <a:off x="457200" y="1222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IN"/>
              <a:t>REFERENCES</a:t>
            </a:r>
            <a:endParaRPr b="1"/>
          </a:p>
        </p:txBody>
      </p:sp>
      <p:sp>
        <p:nvSpPr>
          <p:cNvPr id="489" name="Google Shape;489;p54"/>
          <p:cNvSpPr txBox="1"/>
          <p:nvPr>
            <p:ph idx="1" type="body"/>
          </p:nvPr>
        </p:nvSpPr>
        <p:spPr>
          <a:xfrm>
            <a:off x="457200" y="1219200"/>
            <a:ext cx="8229600" cy="4526100"/>
          </a:xfrm>
          <a:prstGeom prst="rect">
            <a:avLst/>
          </a:prstGeom>
        </p:spPr>
        <p:txBody>
          <a:bodyPr anchorCtr="0" anchor="t" bIns="45700" lIns="91425" spcFirstLastPara="1" rIns="91425" wrap="square" tIns="45700">
            <a:noAutofit/>
          </a:bodyPr>
          <a:lstStyle/>
          <a:p>
            <a:pPr indent="0" lvl="0" marL="0" rtl="0" algn="just">
              <a:lnSpc>
                <a:spcPct val="80000"/>
              </a:lnSpc>
              <a:spcBef>
                <a:spcPts val="360"/>
              </a:spcBef>
              <a:spcAft>
                <a:spcPts val="0"/>
              </a:spcAft>
              <a:buSzPts val="440"/>
              <a:buNone/>
            </a:pPr>
            <a:r>
              <a:rPr lang="en-IN" sz="1100"/>
              <a:t>[1] Mostafa M. Shibl, Loay S. Ismail, Ahmed M. Massou (2023) An Intelligent Two-Stage Energy Dispatch Management System for Hybrid Power Plants: Impact of Machine Learning Deployment, https://ieeexplore.ieee.org/document/10038701 </a:t>
            </a:r>
            <a:endParaRPr sz="1100"/>
          </a:p>
          <a:p>
            <a:pPr indent="0" lvl="0" marL="0" rtl="0" algn="just">
              <a:lnSpc>
                <a:spcPct val="80000"/>
              </a:lnSpc>
              <a:spcBef>
                <a:spcPts val="360"/>
              </a:spcBef>
              <a:spcAft>
                <a:spcPts val="0"/>
              </a:spcAft>
              <a:buSzPts val="440"/>
              <a:buNone/>
            </a:pPr>
            <a:r>
              <a:t/>
            </a:r>
            <a:endParaRPr sz="1100"/>
          </a:p>
          <a:p>
            <a:pPr indent="0" lvl="0" marL="0" rtl="0" algn="just">
              <a:lnSpc>
                <a:spcPct val="80000"/>
              </a:lnSpc>
              <a:spcBef>
                <a:spcPts val="360"/>
              </a:spcBef>
              <a:spcAft>
                <a:spcPts val="0"/>
              </a:spcAft>
              <a:buSzPts val="440"/>
              <a:buNone/>
            </a:pPr>
            <a:r>
              <a:rPr lang="en-IN" sz="1100"/>
              <a:t>[2] Chun-Hung Liu, Jyh-Cherng Gu, Ming-Ta Yang (2021) A Simplified LSTM Neural Networks for One Day-ahead Solar Power Forecasting, https://ieeexplore.ieee.org/document/9333638 </a:t>
            </a:r>
            <a:endParaRPr sz="1100"/>
          </a:p>
          <a:p>
            <a:pPr indent="0" lvl="0" marL="0" rtl="0" algn="just">
              <a:lnSpc>
                <a:spcPct val="80000"/>
              </a:lnSpc>
              <a:spcBef>
                <a:spcPts val="360"/>
              </a:spcBef>
              <a:spcAft>
                <a:spcPts val="0"/>
              </a:spcAft>
              <a:buSzPts val="440"/>
              <a:buNone/>
            </a:pPr>
            <a:r>
              <a:t/>
            </a:r>
            <a:endParaRPr sz="1100"/>
          </a:p>
          <a:p>
            <a:pPr indent="0" lvl="0" marL="0" rtl="0" algn="just">
              <a:lnSpc>
                <a:spcPct val="80000"/>
              </a:lnSpc>
              <a:spcBef>
                <a:spcPts val="360"/>
              </a:spcBef>
              <a:spcAft>
                <a:spcPts val="0"/>
              </a:spcAft>
              <a:buSzPts val="440"/>
              <a:buNone/>
            </a:pPr>
            <a:r>
              <a:rPr lang="en-IN" sz="1100"/>
              <a:t>[3] Baraa Mohandes, Maisam Wahbah, Mohamed Shawky El Moursi, Tarek H.M. El-Fouly (2021) Renewable Energy Management System: Optimum Design and Hourly Dispatch, https://ieeexplore.ieee.org/document/9351770 </a:t>
            </a:r>
            <a:endParaRPr sz="1100"/>
          </a:p>
          <a:p>
            <a:pPr indent="0" lvl="0" marL="0" rtl="0" algn="just">
              <a:lnSpc>
                <a:spcPct val="80000"/>
              </a:lnSpc>
              <a:spcBef>
                <a:spcPts val="360"/>
              </a:spcBef>
              <a:spcAft>
                <a:spcPts val="0"/>
              </a:spcAft>
              <a:buSzPts val="440"/>
              <a:buNone/>
            </a:pPr>
            <a:r>
              <a:t/>
            </a:r>
            <a:endParaRPr sz="1100"/>
          </a:p>
          <a:p>
            <a:pPr indent="0" lvl="0" marL="0" rtl="0" algn="just">
              <a:lnSpc>
                <a:spcPct val="80000"/>
              </a:lnSpc>
              <a:spcBef>
                <a:spcPts val="360"/>
              </a:spcBef>
              <a:spcAft>
                <a:spcPts val="0"/>
              </a:spcAft>
              <a:buSzPts val="440"/>
              <a:buNone/>
            </a:pPr>
            <a:r>
              <a:rPr lang="en-IN" sz="1100"/>
              <a:t>[4] Bing Zhu, Henerica Tazvinga, Xiaohua Xia (2014) switched model predictive control for energy dispatching of a photovoltaic diesel battery hybrid power system https://ieeexplore.ieee.org/document/6933909 </a:t>
            </a:r>
            <a:endParaRPr sz="1100"/>
          </a:p>
          <a:p>
            <a:pPr indent="0" lvl="0" marL="0" rtl="0" algn="just">
              <a:lnSpc>
                <a:spcPct val="80000"/>
              </a:lnSpc>
              <a:spcBef>
                <a:spcPts val="360"/>
              </a:spcBef>
              <a:spcAft>
                <a:spcPts val="0"/>
              </a:spcAft>
              <a:buSzPts val="440"/>
              <a:buNone/>
            </a:pPr>
            <a:r>
              <a:t/>
            </a:r>
            <a:endParaRPr sz="1100"/>
          </a:p>
          <a:p>
            <a:pPr indent="0" lvl="0" marL="0" rtl="0" algn="just">
              <a:lnSpc>
                <a:spcPct val="80000"/>
              </a:lnSpc>
              <a:spcBef>
                <a:spcPts val="360"/>
              </a:spcBef>
              <a:spcAft>
                <a:spcPts val="0"/>
              </a:spcAft>
              <a:buSzPts val="440"/>
              <a:buNone/>
            </a:pPr>
            <a:r>
              <a:rPr lang="en-IN" sz="1100"/>
              <a:t>[5] Hossein Karami, Mohammad Javad Sanjari,Seyed Hossein Hosseinian, G. B. Gharehpetian (2014) An Optimal Dispatch Algorithm for Managing Residential Distributed Energy Resources, https://ieeexplore.ieee.org/document/6878479 </a:t>
            </a:r>
            <a:endParaRPr sz="1100"/>
          </a:p>
          <a:p>
            <a:pPr indent="0" lvl="0" marL="0" rtl="0" algn="just">
              <a:lnSpc>
                <a:spcPct val="80000"/>
              </a:lnSpc>
              <a:spcBef>
                <a:spcPts val="360"/>
              </a:spcBef>
              <a:spcAft>
                <a:spcPts val="0"/>
              </a:spcAft>
              <a:buSzPts val="440"/>
              <a:buNone/>
            </a:pPr>
            <a:r>
              <a:t/>
            </a:r>
            <a:endParaRPr sz="1100"/>
          </a:p>
          <a:p>
            <a:pPr indent="0" lvl="0" marL="0" rtl="0" algn="just">
              <a:lnSpc>
                <a:spcPct val="80000"/>
              </a:lnSpc>
              <a:spcBef>
                <a:spcPts val="360"/>
              </a:spcBef>
              <a:spcAft>
                <a:spcPts val="0"/>
              </a:spcAft>
              <a:buSzPts val="440"/>
              <a:buNone/>
            </a:pPr>
            <a:r>
              <a:rPr lang="en-IN" sz="1100"/>
              <a:t>[6] Team National Smart Grid Mission (2023) Smart Grid Pilot Projects under IPDS (erstwhile RAPDRP Part-C), https://www.nsgm.gov.in/en/sg-pilot </a:t>
            </a:r>
            <a:endParaRPr sz="1100"/>
          </a:p>
          <a:p>
            <a:pPr indent="0" lvl="0" marL="0" rtl="0" algn="just">
              <a:lnSpc>
                <a:spcPct val="80000"/>
              </a:lnSpc>
              <a:spcBef>
                <a:spcPts val="360"/>
              </a:spcBef>
              <a:spcAft>
                <a:spcPts val="0"/>
              </a:spcAft>
              <a:buSzPts val="440"/>
              <a:buNone/>
            </a:pPr>
            <a:r>
              <a:t/>
            </a:r>
            <a:endParaRPr sz="1100"/>
          </a:p>
          <a:p>
            <a:pPr indent="0" lvl="0" marL="0" rtl="0" algn="just">
              <a:lnSpc>
                <a:spcPct val="80000"/>
              </a:lnSpc>
              <a:spcBef>
                <a:spcPts val="360"/>
              </a:spcBef>
              <a:spcAft>
                <a:spcPts val="0"/>
              </a:spcAft>
              <a:buSzPts val="440"/>
              <a:buNone/>
            </a:pPr>
            <a:r>
              <a:rPr lang="en-IN" sz="1100"/>
              <a:t>[7] Ankit Gupta (2023) Smart Grid Market Overview, https://www.marketresearchfuture.com/reports/smart-grid-market-1110 </a:t>
            </a:r>
            <a:endParaRPr sz="1100"/>
          </a:p>
          <a:p>
            <a:pPr indent="0" lvl="0" marL="0" rtl="0" algn="just">
              <a:lnSpc>
                <a:spcPct val="80000"/>
              </a:lnSpc>
              <a:spcBef>
                <a:spcPts val="360"/>
              </a:spcBef>
              <a:spcAft>
                <a:spcPts val="0"/>
              </a:spcAft>
              <a:buSzPts val="440"/>
              <a:buNone/>
            </a:pPr>
            <a:r>
              <a:t/>
            </a:r>
            <a:endParaRPr sz="1100"/>
          </a:p>
          <a:p>
            <a:pPr indent="0" lvl="0" marL="0" rtl="0" algn="just">
              <a:lnSpc>
                <a:spcPct val="80000"/>
              </a:lnSpc>
              <a:spcBef>
                <a:spcPts val="360"/>
              </a:spcBef>
              <a:spcAft>
                <a:spcPts val="0"/>
              </a:spcAft>
              <a:buSzPts val="440"/>
              <a:buNone/>
            </a:pPr>
            <a:r>
              <a:rPr lang="en-IN" sz="1100"/>
              <a:t>[8] Team Wikipedia (2023) Smart Grid, https://en.wikipedia.org/wiki/Smart grid </a:t>
            </a:r>
            <a:endParaRPr sz="1100"/>
          </a:p>
          <a:p>
            <a:pPr indent="0" lvl="0" marL="0" rtl="0" algn="just">
              <a:lnSpc>
                <a:spcPct val="80000"/>
              </a:lnSpc>
              <a:spcBef>
                <a:spcPts val="360"/>
              </a:spcBef>
              <a:spcAft>
                <a:spcPts val="0"/>
              </a:spcAft>
              <a:buSzPts val="440"/>
              <a:buNone/>
            </a:pPr>
            <a:r>
              <a:t/>
            </a:r>
            <a:endParaRPr sz="1100"/>
          </a:p>
          <a:p>
            <a:pPr indent="0" lvl="0" marL="0" rtl="0" algn="just">
              <a:lnSpc>
                <a:spcPct val="80000"/>
              </a:lnSpc>
              <a:spcBef>
                <a:spcPts val="360"/>
              </a:spcBef>
              <a:spcAft>
                <a:spcPts val="0"/>
              </a:spcAft>
              <a:buSzPts val="440"/>
              <a:buNone/>
            </a:pPr>
            <a:r>
              <a:rPr lang="en-IN" sz="1100"/>
              <a:t>[9] Team SAP (2023) The smart grid: How AI is powering today’s energy technologies — SAP Insights, https://www.sap.com/insights/smart-grid-ai-in-energy-technologies.html </a:t>
            </a:r>
            <a:endParaRPr sz="1100"/>
          </a:p>
          <a:p>
            <a:pPr indent="0" lvl="0" marL="0" rtl="0" algn="just">
              <a:lnSpc>
                <a:spcPct val="80000"/>
              </a:lnSpc>
              <a:spcBef>
                <a:spcPts val="360"/>
              </a:spcBef>
              <a:spcAft>
                <a:spcPts val="0"/>
              </a:spcAft>
              <a:buSzPts val="440"/>
              <a:buNone/>
            </a:pPr>
            <a:r>
              <a:t/>
            </a:r>
            <a:endParaRPr sz="1100"/>
          </a:p>
          <a:p>
            <a:pPr indent="0" lvl="0" marL="0" rtl="0" algn="just">
              <a:lnSpc>
                <a:spcPct val="80000"/>
              </a:lnSpc>
              <a:spcBef>
                <a:spcPts val="360"/>
              </a:spcBef>
              <a:spcAft>
                <a:spcPts val="0"/>
              </a:spcAft>
              <a:buSzPts val="440"/>
              <a:buNone/>
            </a:pPr>
            <a:r>
              <a:rPr lang="en-IN" sz="1100"/>
              <a:t>[10] Kamil Talar (2023) Understanding what is Peak Shaving: Techniques and Benefits, https://howtostoreelectricity.com/what-is-peak-shaving </a:t>
            </a:r>
            <a:endParaRPr sz="1100"/>
          </a:p>
          <a:p>
            <a:pPr indent="0" lvl="0" marL="0" rtl="0" algn="just">
              <a:lnSpc>
                <a:spcPct val="80000"/>
              </a:lnSpc>
              <a:spcBef>
                <a:spcPts val="360"/>
              </a:spcBef>
              <a:spcAft>
                <a:spcPts val="0"/>
              </a:spcAft>
              <a:buSzPts val="440"/>
              <a:buNone/>
            </a:pPr>
            <a:r>
              <a:t/>
            </a:r>
            <a:endParaRPr sz="1100"/>
          </a:p>
          <a:p>
            <a:pPr indent="0" lvl="0" marL="0" rtl="0" algn="just">
              <a:lnSpc>
                <a:spcPct val="80000"/>
              </a:lnSpc>
              <a:spcBef>
                <a:spcPts val="360"/>
              </a:spcBef>
              <a:spcAft>
                <a:spcPts val="0"/>
              </a:spcAft>
              <a:buSzPts val="440"/>
              <a:buNone/>
            </a:pPr>
            <a:r>
              <a:rPr lang="en-IN" sz="1100"/>
              <a:t>[11] Team IBEF (2023) Power Sector - India, https://www.ibef.org/industry/power-sectorindia. </a:t>
            </a:r>
            <a:endParaRPr sz="1100"/>
          </a:p>
          <a:p>
            <a:pPr indent="0" lvl="0" marL="0" rtl="0" algn="just">
              <a:lnSpc>
                <a:spcPct val="80000"/>
              </a:lnSpc>
              <a:spcBef>
                <a:spcPts val="360"/>
              </a:spcBef>
              <a:spcAft>
                <a:spcPts val="0"/>
              </a:spcAft>
              <a:buSzPts val="440"/>
              <a:buNone/>
            </a:pPr>
            <a:r>
              <a:t/>
            </a:r>
            <a:endParaRPr sz="1100"/>
          </a:p>
          <a:p>
            <a:pPr indent="0" lvl="0" marL="0" rtl="0" algn="just">
              <a:lnSpc>
                <a:spcPct val="80000"/>
              </a:lnSpc>
              <a:spcBef>
                <a:spcPts val="360"/>
              </a:spcBef>
              <a:spcAft>
                <a:spcPts val="0"/>
              </a:spcAft>
              <a:buSzPts val="440"/>
              <a:buNone/>
            </a:pPr>
            <a:r>
              <a:rPr lang="en-IN" sz="1100"/>
              <a:t>[12] Stephen Turner, Suleyman Uludag (2015), https://www.researchgate.net/publication/2 76288597 Towards Smart Cities Interaction and Synergy of the Smart Grid and Intelligent Transportation Systems</a:t>
            </a:r>
            <a:endParaRPr sz="1100"/>
          </a:p>
        </p:txBody>
      </p:sp>
      <p:sp>
        <p:nvSpPr>
          <p:cNvPr id="490" name="Google Shape;490;p54"/>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55"/>
          <p:cNvSpPr txBox="1"/>
          <p:nvPr>
            <p:ph type="title"/>
          </p:nvPr>
        </p:nvSpPr>
        <p:spPr>
          <a:xfrm>
            <a:off x="304800" y="2865438"/>
            <a:ext cx="8229600" cy="11430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40408"/>
              <a:buFont typeface="Arial"/>
              <a:buNone/>
            </a:pPr>
            <a:r>
              <a:rPr b="1" lang="en-IN"/>
              <a:t>THANK YOU</a:t>
            </a:r>
            <a:endParaRPr i="1" sz="2722"/>
          </a:p>
          <a:p>
            <a:pPr indent="0" lvl="0" marL="0" rtl="0" algn="ctr">
              <a:spcBef>
                <a:spcPts val="0"/>
              </a:spcBef>
              <a:spcAft>
                <a:spcPts val="0"/>
              </a:spcAft>
              <a:buNone/>
            </a:pPr>
            <a:r>
              <a:t/>
            </a:r>
            <a:endParaRPr/>
          </a:p>
        </p:txBody>
      </p:sp>
      <p:sp>
        <p:nvSpPr>
          <p:cNvPr id="497" name="Google Shape;497;p55"/>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7"/>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342900" rtl="0" algn="l">
              <a:spcBef>
                <a:spcPts val="640"/>
              </a:spcBef>
              <a:spcAft>
                <a:spcPts val="0"/>
              </a:spcAft>
              <a:buNone/>
            </a:pPr>
            <a:r>
              <a:rPr b="1" lang="en-IN" sz="3200"/>
              <a:t>             </a:t>
            </a:r>
            <a:r>
              <a:rPr b="1" lang="en-IN" sz="4100"/>
              <a:t>PROBLEM STATEMENT</a:t>
            </a:r>
            <a:endParaRPr b="1" sz="4100"/>
          </a:p>
        </p:txBody>
      </p:sp>
      <p:sp>
        <p:nvSpPr>
          <p:cNvPr id="126" name="Google Shape;126;p17"/>
          <p:cNvSpPr txBox="1"/>
          <p:nvPr>
            <p:ph idx="1" type="body"/>
          </p:nvPr>
        </p:nvSpPr>
        <p:spPr>
          <a:xfrm>
            <a:off x="457200" y="1447800"/>
            <a:ext cx="8229600" cy="4526100"/>
          </a:xfrm>
          <a:prstGeom prst="rect">
            <a:avLst/>
          </a:prstGeom>
        </p:spPr>
        <p:txBody>
          <a:bodyPr anchorCtr="0" anchor="t" bIns="45700" lIns="91425" spcFirstLastPara="1" rIns="91425" wrap="square" tIns="45700">
            <a:noAutofit/>
          </a:bodyPr>
          <a:lstStyle/>
          <a:p>
            <a:pPr indent="0" lvl="0" marL="0" rtl="0" algn="just">
              <a:lnSpc>
                <a:spcPct val="100000"/>
              </a:lnSpc>
              <a:spcBef>
                <a:spcPts val="1000"/>
              </a:spcBef>
              <a:spcAft>
                <a:spcPts val="0"/>
              </a:spcAft>
              <a:buClr>
                <a:schemeClr val="dk1"/>
              </a:buClr>
              <a:buSzPts val="1100"/>
              <a:buFont typeface="Arial"/>
              <a:buNone/>
            </a:pPr>
            <a:r>
              <a:rPr lang="en-IN" sz="2608">
                <a:latin typeface="Times New Roman"/>
                <a:ea typeface="Times New Roman"/>
                <a:cs typeface="Times New Roman"/>
                <a:sym typeface="Times New Roman"/>
              </a:rPr>
              <a:t>W</a:t>
            </a:r>
            <a:r>
              <a:rPr lang="en-IN" sz="2608">
                <a:highlight>
                  <a:schemeClr val="lt1"/>
                </a:highlight>
                <a:latin typeface="Times New Roman"/>
                <a:ea typeface="Times New Roman"/>
                <a:cs typeface="Times New Roman"/>
                <a:sym typeface="Times New Roman"/>
              </a:rPr>
              <a:t>e must gradually shift our focus to integrating non-polluting, renewable energy sources with the conventional grid system to harvest renewable energy economically, while ensuring minimal wastage of electricity generated conventionally.</a:t>
            </a:r>
            <a:endParaRPr sz="2608">
              <a:highlight>
                <a:schemeClr val="lt1"/>
              </a:highlight>
              <a:latin typeface="Times New Roman"/>
              <a:ea typeface="Times New Roman"/>
              <a:cs typeface="Times New Roman"/>
              <a:sym typeface="Times New Roman"/>
            </a:endParaRPr>
          </a:p>
          <a:p>
            <a:pPr indent="0" lvl="0" marL="0" rtl="0" algn="just">
              <a:lnSpc>
                <a:spcPct val="100000"/>
              </a:lnSpc>
              <a:spcBef>
                <a:spcPts val="1000"/>
              </a:spcBef>
              <a:spcAft>
                <a:spcPts val="0"/>
              </a:spcAft>
              <a:buClr>
                <a:schemeClr val="dk1"/>
              </a:buClr>
              <a:buSzPts val="1100"/>
              <a:buFont typeface="Arial"/>
              <a:buNone/>
            </a:pPr>
            <a:r>
              <a:t/>
            </a:r>
            <a:endParaRPr sz="2608">
              <a:highlight>
                <a:schemeClr val="lt1"/>
              </a:highlight>
              <a:latin typeface="Times New Roman"/>
              <a:ea typeface="Times New Roman"/>
              <a:cs typeface="Times New Roman"/>
              <a:sym typeface="Times New Roman"/>
            </a:endParaRPr>
          </a:p>
          <a:p>
            <a:pPr indent="0" lvl="0" marL="0" rtl="0" algn="just">
              <a:lnSpc>
                <a:spcPct val="100000"/>
              </a:lnSpc>
              <a:spcBef>
                <a:spcPts val="1000"/>
              </a:spcBef>
              <a:spcAft>
                <a:spcPts val="0"/>
              </a:spcAft>
              <a:buClr>
                <a:schemeClr val="dk1"/>
              </a:buClr>
              <a:buSzPts val="1100"/>
              <a:buFont typeface="Arial"/>
              <a:buNone/>
            </a:pPr>
            <a:r>
              <a:rPr lang="en-IN" sz="2608">
                <a:highlight>
                  <a:schemeClr val="lt1"/>
                </a:highlight>
                <a:latin typeface="Times New Roman"/>
                <a:ea typeface="Times New Roman"/>
                <a:cs typeface="Times New Roman"/>
                <a:sym typeface="Times New Roman"/>
              </a:rPr>
              <a:t>Conventional power generation involves communication delays as well as extra power generation, which is usually grounded. Hence, a smart hybrid energy management system is necessary to control the integration of various energy sources.</a:t>
            </a:r>
            <a:endParaRPr sz="2608"/>
          </a:p>
          <a:p>
            <a:pPr indent="0" lvl="0" marL="0" rtl="0" algn="l">
              <a:lnSpc>
                <a:spcPct val="100000"/>
              </a:lnSpc>
              <a:spcBef>
                <a:spcPts val="1000"/>
              </a:spcBef>
              <a:spcAft>
                <a:spcPts val="0"/>
              </a:spcAft>
              <a:buClr>
                <a:schemeClr val="dk1"/>
              </a:buClr>
              <a:buSzPts val="1100"/>
              <a:buFont typeface="Arial"/>
              <a:buNone/>
            </a:pPr>
            <a:r>
              <a:t/>
            </a:r>
            <a:endParaRPr sz="3308"/>
          </a:p>
          <a:p>
            <a:pPr indent="0" lvl="0" marL="0" rtl="0" algn="l">
              <a:lnSpc>
                <a:spcPct val="100000"/>
              </a:lnSpc>
              <a:spcBef>
                <a:spcPts val="1000"/>
              </a:spcBef>
              <a:spcAft>
                <a:spcPts val="0"/>
              </a:spcAft>
              <a:buNone/>
            </a:pPr>
            <a:r>
              <a:t/>
            </a:r>
            <a:endParaRPr sz="2500">
              <a:latin typeface="Times New Roman"/>
              <a:ea typeface="Times New Roman"/>
              <a:cs typeface="Times New Roman"/>
              <a:sym typeface="Times New Roman"/>
            </a:endParaRPr>
          </a:p>
        </p:txBody>
      </p:sp>
      <p:sp>
        <p:nvSpPr>
          <p:cNvPr id="127" name="Google Shape;127;p17"/>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128" name="Google Shape;128;p17"/>
          <p:cNvSpPr txBox="1"/>
          <p:nvPr>
            <p:ph idx="10" type="dt"/>
          </p:nvPr>
        </p:nvSpPr>
        <p:spPr>
          <a:xfrm>
            <a:off x="457200" y="6356350"/>
            <a:ext cx="7374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solidFill>
                  <a:srgbClr val="999999"/>
                </a:solidFill>
              </a:rPr>
              <a:t>22-11-2023                                   Hybrid Energy inspired DC Micro-grid System using Machine Learning </a:t>
            </a:r>
            <a:endParaRPr>
              <a:solidFill>
                <a:srgbClr val="999999"/>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8"/>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IN"/>
              <a:t>SCOPE OF THE PROJECT</a:t>
            </a:r>
            <a:endParaRPr b="1"/>
          </a:p>
        </p:txBody>
      </p:sp>
      <p:sp>
        <p:nvSpPr>
          <p:cNvPr id="135" name="Google Shape;135;p18"/>
          <p:cNvSpPr txBox="1"/>
          <p:nvPr>
            <p:ph idx="1" type="body"/>
          </p:nvPr>
        </p:nvSpPr>
        <p:spPr>
          <a:xfrm>
            <a:off x="457200" y="1600200"/>
            <a:ext cx="8229600" cy="4526100"/>
          </a:xfrm>
          <a:prstGeom prst="rect">
            <a:avLst/>
          </a:prstGeom>
        </p:spPr>
        <p:txBody>
          <a:bodyPr anchorCtr="0" anchor="t" bIns="45700" lIns="91425" spcFirstLastPara="1" rIns="91425" wrap="square" tIns="45700">
            <a:normAutofit lnSpcReduction="10000"/>
          </a:bodyPr>
          <a:lstStyle/>
          <a:p>
            <a:pPr indent="-368815" lvl="0" marL="457200" rtl="0" algn="just">
              <a:lnSpc>
                <a:spcPct val="130000"/>
              </a:lnSpc>
              <a:spcBef>
                <a:spcPts val="0"/>
              </a:spcBef>
              <a:spcAft>
                <a:spcPts val="0"/>
              </a:spcAft>
              <a:buSzPts val="2208"/>
              <a:buFont typeface="Times New Roman"/>
              <a:buAutoNum type="arabicPeriod"/>
            </a:pPr>
            <a:r>
              <a:rPr lang="en-IN" sz="2208">
                <a:latin typeface="Times New Roman"/>
                <a:ea typeface="Times New Roman"/>
                <a:cs typeface="Times New Roman"/>
                <a:sym typeface="Times New Roman"/>
              </a:rPr>
              <a:t>Assembling the entire wired setup of the DC microgrid and executing the switching and regulation of the sources.</a:t>
            </a:r>
            <a:endParaRPr sz="2208">
              <a:latin typeface="Times New Roman"/>
              <a:ea typeface="Times New Roman"/>
              <a:cs typeface="Times New Roman"/>
              <a:sym typeface="Times New Roman"/>
            </a:endParaRPr>
          </a:p>
          <a:p>
            <a:pPr indent="-368815" lvl="0" marL="457200" rtl="0" algn="just">
              <a:lnSpc>
                <a:spcPct val="130000"/>
              </a:lnSpc>
              <a:spcBef>
                <a:spcPts val="0"/>
              </a:spcBef>
              <a:spcAft>
                <a:spcPts val="0"/>
              </a:spcAft>
              <a:buSzPts val="2208"/>
              <a:buFont typeface="Times New Roman"/>
              <a:buAutoNum type="arabicPeriod"/>
            </a:pPr>
            <a:r>
              <a:rPr lang="en-IN" sz="2208">
                <a:latin typeface="Times New Roman"/>
                <a:ea typeface="Times New Roman"/>
                <a:cs typeface="Times New Roman"/>
                <a:sym typeface="Times New Roman"/>
              </a:rPr>
              <a:t>Building our own dataset consisting of sensor reading</a:t>
            </a:r>
            <a:r>
              <a:rPr lang="en-IN" sz="2208">
                <a:latin typeface="Times New Roman"/>
                <a:ea typeface="Times New Roman"/>
                <a:cs typeface="Times New Roman"/>
                <a:sym typeface="Times New Roman"/>
              </a:rPr>
              <a:t>s, to measure the illumination, wind speed and other parameters relevant to our energy sources.</a:t>
            </a:r>
            <a:endParaRPr sz="2208">
              <a:latin typeface="Times New Roman"/>
              <a:ea typeface="Times New Roman"/>
              <a:cs typeface="Times New Roman"/>
              <a:sym typeface="Times New Roman"/>
            </a:endParaRPr>
          </a:p>
          <a:p>
            <a:pPr indent="-368815" lvl="0" marL="457200" rtl="0" algn="just">
              <a:lnSpc>
                <a:spcPct val="130000"/>
              </a:lnSpc>
              <a:spcBef>
                <a:spcPts val="0"/>
              </a:spcBef>
              <a:spcAft>
                <a:spcPts val="0"/>
              </a:spcAft>
              <a:buSzPts val="2208"/>
              <a:buFont typeface="Times New Roman"/>
              <a:buAutoNum type="arabicPeriod"/>
            </a:pPr>
            <a:r>
              <a:rPr lang="en-IN" sz="2208">
                <a:latin typeface="Times New Roman"/>
                <a:ea typeface="Times New Roman"/>
                <a:cs typeface="Times New Roman"/>
                <a:sym typeface="Times New Roman"/>
              </a:rPr>
              <a:t>Training multiple models to estimate the power generation and forecast the load demand.</a:t>
            </a:r>
            <a:endParaRPr sz="2208">
              <a:latin typeface="Times New Roman"/>
              <a:ea typeface="Times New Roman"/>
              <a:cs typeface="Times New Roman"/>
              <a:sym typeface="Times New Roman"/>
            </a:endParaRPr>
          </a:p>
          <a:p>
            <a:pPr indent="-368815" lvl="0" marL="457200" rtl="0" algn="just">
              <a:lnSpc>
                <a:spcPct val="130000"/>
              </a:lnSpc>
              <a:spcBef>
                <a:spcPts val="0"/>
              </a:spcBef>
              <a:spcAft>
                <a:spcPts val="0"/>
              </a:spcAft>
              <a:buSzPts val="2208"/>
              <a:buFont typeface="Times New Roman"/>
              <a:buAutoNum type="arabicPeriod"/>
            </a:pPr>
            <a:r>
              <a:rPr lang="en-IN" sz="2208">
                <a:latin typeface="Times New Roman"/>
                <a:ea typeface="Times New Roman"/>
                <a:cs typeface="Times New Roman"/>
                <a:sym typeface="Times New Roman"/>
              </a:rPr>
              <a:t>To try obtaining as good an accuracy at the predictions as mentioned in our base paper, while trying to make improvements.</a:t>
            </a:r>
            <a:endParaRPr sz="2208">
              <a:latin typeface="Times New Roman"/>
              <a:ea typeface="Times New Roman"/>
              <a:cs typeface="Times New Roman"/>
              <a:sym typeface="Times New Roman"/>
            </a:endParaRPr>
          </a:p>
          <a:p>
            <a:pPr indent="-368815" lvl="0" marL="457200" rtl="0" algn="just">
              <a:lnSpc>
                <a:spcPct val="130000"/>
              </a:lnSpc>
              <a:spcBef>
                <a:spcPts val="0"/>
              </a:spcBef>
              <a:spcAft>
                <a:spcPts val="0"/>
              </a:spcAft>
              <a:buSzPts val="2208"/>
              <a:buFont typeface="Times New Roman"/>
              <a:buAutoNum type="arabicPeriod"/>
            </a:pPr>
            <a:r>
              <a:rPr lang="en-IN" sz="2208">
                <a:latin typeface="Times New Roman"/>
                <a:ea typeface="Times New Roman"/>
                <a:cs typeface="Times New Roman"/>
                <a:sym typeface="Times New Roman"/>
              </a:rPr>
              <a:t>Building a wireless micro-grid and securing it against data manipulation attacks, as part of future scope.</a:t>
            </a:r>
            <a:endParaRPr b="1" sz="2200">
              <a:latin typeface="Times New Roman"/>
              <a:ea typeface="Times New Roman"/>
              <a:cs typeface="Times New Roman"/>
              <a:sym typeface="Times New Roman"/>
            </a:endParaRPr>
          </a:p>
        </p:txBody>
      </p:sp>
      <p:sp>
        <p:nvSpPr>
          <p:cNvPr id="136" name="Google Shape;136;p18"/>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137" name="Google Shape;137;p18"/>
          <p:cNvSpPr txBox="1"/>
          <p:nvPr>
            <p:ph idx="10" type="dt"/>
          </p:nvPr>
        </p:nvSpPr>
        <p:spPr>
          <a:xfrm>
            <a:off x="457200" y="6356350"/>
            <a:ext cx="7374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solidFill>
                  <a:srgbClr val="999999"/>
                </a:solidFill>
              </a:rPr>
              <a:t>22-11-2023                                   Hybrid Energy inspired DC Micro-grid System using Machine Learning </a:t>
            </a:r>
            <a:endParaRPr>
              <a:solidFill>
                <a:srgbClr val="999999"/>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9"/>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342900" rtl="0" algn="l">
              <a:spcBef>
                <a:spcPts val="640"/>
              </a:spcBef>
              <a:spcAft>
                <a:spcPts val="0"/>
              </a:spcAft>
              <a:buNone/>
            </a:pPr>
            <a:r>
              <a:rPr b="1" lang="en-IN" sz="4100"/>
              <a:t>                    OBJECTIVES</a:t>
            </a:r>
            <a:endParaRPr b="1" sz="4100"/>
          </a:p>
        </p:txBody>
      </p:sp>
      <p:sp>
        <p:nvSpPr>
          <p:cNvPr id="144" name="Google Shape;144;p19"/>
          <p:cNvSpPr txBox="1"/>
          <p:nvPr>
            <p:ph idx="1" type="body"/>
          </p:nvPr>
        </p:nvSpPr>
        <p:spPr>
          <a:xfrm>
            <a:off x="457200" y="1676400"/>
            <a:ext cx="8229600" cy="4526100"/>
          </a:xfrm>
          <a:prstGeom prst="rect">
            <a:avLst/>
          </a:prstGeom>
        </p:spPr>
        <p:txBody>
          <a:bodyPr anchorCtr="0" anchor="t" bIns="45700" lIns="91425" spcFirstLastPara="1" rIns="91425" wrap="square" tIns="45700">
            <a:noAutofit/>
          </a:bodyPr>
          <a:lstStyle/>
          <a:p>
            <a:pPr indent="0" lvl="0" marL="0" marR="0" rtl="0" algn="just">
              <a:lnSpc>
                <a:spcPct val="90000"/>
              </a:lnSpc>
              <a:spcBef>
                <a:spcPts val="0"/>
              </a:spcBef>
              <a:spcAft>
                <a:spcPts val="0"/>
              </a:spcAft>
              <a:buNone/>
            </a:pPr>
            <a:r>
              <a:rPr lang="en-IN" sz="2100">
                <a:latin typeface="Times New Roman"/>
                <a:ea typeface="Times New Roman"/>
                <a:cs typeface="Times New Roman"/>
                <a:sym typeface="Times New Roman"/>
              </a:rPr>
              <a:t>1. </a:t>
            </a:r>
            <a:r>
              <a:rPr lang="en-IN" sz="2300">
                <a:latin typeface="Times New Roman"/>
                <a:ea typeface="Times New Roman"/>
                <a:cs typeface="Times New Roman"/>
                <a:sym typeface="Times New Roman"/>
              </a:rPr>
              <a:t>Predict the power output generated by renewable energy generators.</a:t>
            </a:r>
            <a:endParaRPr sz="2300">
              <a:latin typeface="Times New Roman"/>
              <a:ea typeface="Times New Roman"/>
              <a:cs typeface="Times New Roman"/>
              <a:sym typeface="Times New Roman"/>
            </a:endParaRPr>
          </a:p>
          <a:p>
            <a:pPr indent="0" lvl="0" marL="0" marR="0" rtl="0" algn="just">
              <a:lnSpc>
                <a:spcPct val="90000"/>
              </a:lnSpc>
              <a:spcBef>
                <a:spcPts val="1000"/>
              </a:spcBef>
              <a:spcAft>
                <a:spcPts val="0"/>
              </a:spcAft>
              <a:buNone/>
            </a:pPr>
            <a:r>
              <a:t/>
            </a:r>
            <a:endParaRPr sz="100">
              <a:latin typeface="Times New Roman"/>
              <a:ea typeface="Times New Roman"/>
              <a:cs typeface="Times New Roman"/>
              <a:sym typeface="Times New Roman"/>
            </a:endParaRPr>
          </a:p>
          <a:p>
            <a:pPr indent="0" lvl="0" marL="0" marR="0" rtl="0" algn="just">
              <a:lnSpc>
                <a:spcPct val="90000"/>
              </a:lnSpc>
              <a:spcBef>
                <a:spcPts val="1000"/>
              </a:spcBef>
              <a:spcAft>
                <a:spcPts val="0"/>
              </a:spcAft>
              <a:buNone/>
            </a:pPr>
            <a:r>
              <a:rPr lang="en-IN" sz="2300">
                <a:latin typeface="Times New Roman"/>
                <a:ea typeface="Times New Roman"/>
                <a:cs typeface="Times New Roman"/>
                <a:sym typeface="Times New Roman"/>
              </a:rPr>
              <a:t>2. Predict load demand of the users in the grid using previous days' / years' power usage readings.</a:t>
            </a:r>
            <a:endParaRPr sz="2300">
              <a:latin typeface="Times New Roman"/>
              <a:ea typeface="Times New Roman"/>
              <a:cs typeface="Times New Roman"/>
              <a:sym typeface="Times New Roman"/>
            </a:endParaRPr>
          </a:p>
          <a:p>
            <a:pPr indent="0" lvl="0" marL="0" marR="0" rtl="0" algn="just">
              <a:lnSpc>
                <a:spcPct val="90000"/>
              </a:lnSpc>
              <a:spcBef>
                <a:spcPts val="1000"/>
              </a:spcBef>
              <a:spcAft>
                <a:spcPts val="0"/>
              </a:spcAft>
              <a:buNone/>
            </a:pPr>
            <a:r>
              <a:t/>
            </a:r>
            <a:endParaRPr sz="100">
              <a:latin typeface="Times New Roman"/>
              <a:ea typeface="Times New Roman"/>
              <a:cs typeface="Times New Roman"/>
              <a:sym typeface="Times New Roman"/>
            </a:endParaRPr>
          </a:p>
          <a:p>
            <a:pPr indent="0" lvl="0" marL="0" marR="0" rtl="0" algn="just">
              <a:lnSpc>
                <a:spcPct val="90000"/>
              </a:lnSpc>
              <a:spcBef>
                <a:spcPts val="1000"/>
              </a:spcBef>
              <a:spcAft>
                <a:spcPts val="0"/>
              </a:spcAft>
              <a:buNone/>
            </a:pPr>
            <a:r>
              <a:rPr lang="en-IN" sz="2300">
                <a:latin typeface="Times New Roman"/>
                <a:ea typeface="Times New Roman"/>
                <a:cs typeface="Times New Roman"/>
                <a:sym typeface="Times New Roman"/>
              </a:rPr>
              <a:t>3. Switch and regulate the energy sources based on the load / consumption of the users in real time.</a:t>
            </a:r>
            <a:endParaRPr sz="2300">
              <a:latin typeface="Times New Roman"/>
              <a:ea typeface="Times New Roman"/>
              <a:cs typeface="Times New Roman"/>
              <a:sym typeface="Times New Roman"/>
            </a:endParaRPr>
          </a:p>
          <a:p>
            <a:pPr indent="0" lvl="0" marL="0" marR="0" rtl="0" algn="just">
              <a:lnSpc>
                <a:spcPct val="90000"/>
              </a:lnSpc>
              <a:spcBef>
                <a:spcPts val="1000"/>
              </a:spcBef>
              <a:spcAft>
                <a:spcPts val="0"/>
              </a:spcAft>
              <a:buNone/>
            </a:pPr>
            <a:r>
              <a:t/>
            </a:r>
            <a:endParaRPr sz="100">
              <a:latin typeface="Times New Roman"/>
              <a:ea typeface="Times New Roman"/>
              <a:cs typeface="Times New Roman"/>
              <a:sym typeface="Times New Roman"/>
            </a:endParaRPr>
          </a:p>
          <a:p>
            <a:pPr indent="0" lvl="0" marL="0" marR="0" rtl="0" algn="just">
              <a:lnSpc>
                <a:spcPct val="90000"/>
              </a:lnSpc>
              <a:spcBef>
                <a:spcPts val="1000"/>
              </a:spcBef>
              <a:spcAft>
                <a:spcPts val="1000"/>
              </a:spcAft>
              <a:buNone/>
            </a:pPr>
            <a:r>
              <a:rPr lang="en-IN" sz="2300">
                <a:latin typeface="Times New Roman"/>
                <a:ea typeface="Times New Roman"/>
                <a:cs typeface="Times New Roman"/>
                <a:sym typeface="Times New Roman"/>
              </a:rPr>
              <a:t>4. Work on securing the system from cyber attacks as a part of future scope.</a:t>
            </a:r>
            <a:endParaRPr sz="3500"/>
          </a:p>
        </p:txBody>
      </p:sp>
      <p:sp>
        <p:nvSpPr>
          <p:cNvPr id="145" name="Google Shape;145;p19"/>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146" name="Google Shape;146;p19"/>
          <p:cNvSpPr txBox="1"/>
          <p:nvPr>
            <p:ph idx="10" type="dt"/>
          </p:nvPr>
        </p:nvSpPr>
        <p:spPr>
          <a:xfrm>
            <a:off x="457200" y="6356350"/>
            <a:ext cx="7374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solidFill>
                  <a:srgbClr val="999999"/>
                </a:solidFill>
              </a:rPr>
              <a:t>22-11-2023                                   Hybrid Energy inspired DC Micro-grid System using Machine Learning </a:t>
            </a:r>
            <a:endParaRPr>
              <a:solidFill>
                <a:srgbClr val="999999"/>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0"/>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342900" rtl="0" algn="l">
              <a:spcBef>
                <a:spcPts val="640"/>
              </a:spcBef>
              <a:spcAft>
                <a:spcPts val="0"/>
              </a:spcAft>
              <a:buNone/>
            </a:pPr>
            <a:r>
              <a:rPr b="1" lang="en-IN" sz="4100"/>
              <a:t>              OPERATING CASES</a:t>
            </a:r>
            <a:endParaRPr/>
          </a:p>
        </p:txBody>
      </p:sp>
      <p:sp>
        <p:nvSpPr>
          <p:cNvPr id="153" name="Google Shape;153;p20"/>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387350" lvl="0" marL="457200" rtl="0" algn="l">
              <a:lnSpc>
                <a:spcPct val="90000"/>
              </a:lnSpc>
              <a:spcBef>
                <a:spcPts val="360"/>
              </a:spcBef>
              <a:spcAft>
                <a:spcPts val="0"/>
              </a:spcAft>
              <a:buSzPts val="2500"/>
              <a:buFont typeface="Calibri"/>
              <a:buAutoNum type="arabicPeriod"/>
            </a:pPr>
            <a:r>
              <a:rPr b="1" i="1" lang="en-IN" sz="2500"/>
              <a:t>When Demand &lt; Renewable Generation :</a:t>
            </a:r>
            <a:endParaRPr b="1" i="1" sz="2500"/>
          </a:p>
          <a:p>
            <a:pPr indent="0" lvl="0" marL="457200" rtl="0" algn="l">
              <a:lnSpc>
                <a:spcPct val="90000"/>
              </a:lnSpc>
              <a:spcBef>
                <a:spcPts val="360"/>
              </a:spcBef>
              <a:spcAft>
                <a:spcPts val="0"/>
              </a:spcAft>
              <a:buSzPts val="1018"/>
              <a:buNone/>
            </a:pPr>
            <a:r>
              <a:rPr lang="en-IN" sz="2500"/>
              <a:t>Use Renewable Power, Extra power grounded / used for charging backups.</a:t>
            </a:r>
            <a:endParaRPr sz="2500"/>
          </a:p>
          <a:p>
            <a:pPr indent="0" lvl="0" marL="457200" rtl="0" algn="l">
              <a:lnSpc>
                <a:spcPct val="90000"/>
              </a:lnSpc>
              <a:spcBef>
                <a:spcPts val="360"/>
              </a:spcBef>
              <a:spcAft>
                <a:spcPts val="0"/>
              </a:spcAft>
              <a:buSzPts val="1018"/>
              <a:buNone/>
            </a:pPr>
            <a:r>
              <a:t/>
            </a:r>
            <a:endParaRPr sz="2100"/>
          </a:p>
          <a:p>
            <a:pPr indent="-384175" lvl="0" marL="457200" rtl="0" algn="l">
              <a:lnSpc>
                <a:spcPct val="90000"/>
              </a:lnSpc>
              <a:spcBef>
                <a:spcPts val="360"/>
              </a:spcBef>
              <a:spcAft>
                <a:spcPts val="0"/>
              </a:spcAft>
              <a:buSzPts val="2450"/>
              <a:buFont typeface="Calibri"/>
              <a:buAutoNum type="arabicPeriod"/>
            </a:pPr>
            <a:r>
              <a:rPr b="1" i="1" lang="en-IN" sz="2450"/>
              <a:t>Renewable Generation </a:t>
            </a:r>
            <a:r>
              <a:rPr b="1" i="1" lang="en-IN" sz="2450"/>
              <a:t>&lt; Demand &lt; </a:t>
            </a:r>
            <a:r>
              <a:rPr b="1" i="1" lang="en-IN" sz="2450"/>
              <a:t>Power Plant Capacity</a:t>
            </a:r>
            <a:r>
              <a:rPr b="1" i="1" lang="en-IN" sz="2450"/>
              <a:t> :</a:t>
            </a:r>
            <a:endParaRPr b="1" i="1" sz="2450"/>
          </a:p>
          <a:p>
            <a:pPr indent="0" lvl="0" marL="457200" rtl="0" algn="l">
              <a:lnSpc>
                <a:spcPct val="90000"/>
              </a:lnSpc>
              <a:spcBef>
                <a:spcPts val="360"/>
              </a:spcBef>
              <a:spcAft>
                <a:spcPts val="0"/>
              </a:spcAft>
              <a:buSzPts val="1018"/>
              <a:buNone/>
            </a:pPr>
            <a:r>
              <a:rPr lang="en-IN" sz="2500"/>
              <a:t>Total Power output = Renewable + Conventional Generation (as per estimation using ML, uncertain loads can be handled using backups / batteries).</a:t>
            </a:r>
            <a:endParaRPr sz="2500"/>
          </a:p>
          <a:p>
            <a:pPr indent="0" lvl="0" marL="457200" rtl="0" algn="l">
              <a:lnSpc>
                <a:spcPct val="90000"/>
              </a:lnSpc>
              <a:spcBef>
                <a:spcPts val="360"/>
              </a:spcBef>
              <a:spcAft>
                <a:spcPts val="0"/>
              </a:spcAft>
              <a:buSzPts val="1018"/>
              <a:buNone/>
            </a:pPr>
            <a:r>
              <a:t/>
            </a:r>
            <a:endParaRPr sz="1900"/>
          </a:p>
          <a:p>
            <a:pPr indent="-387350" lvl="0" marL="457200" rtl="0" algn="l">
              <a:lnSpc>
                <a:spcPct val="90000"/>
              </a:lnSpc>
              <a:spcBef>
                <a:spcPts val="360"/>
              </a:spcBef>
              <a:spcAft>
                <a:spcPts val="0"/>
              </a:spcAft>
              <a:buSzPts val="2500"/>
              <a:buFont typeface="Calibri"/>
              <a:buAutoNum type="arabicPeriod"/>
            </a:pPr>
            <a:r>
              <a:rPr b="1" i="1" lang="en-IN" sz="2500"/>
              <a:t>Power Plant Capacity &lt; Demand :</a:t>
            </a:r>
            <a:endParaRPr b="1" i="1" sz="2500"/>
          </a:p>
          <a:p>
            <a:pPr indent="0" lvl="0" marL="457200" rtl="0" algn="l">
              <a:lnSpc>
                <a:spcPct val="90000"/>
              </a:lnSpc>
              <a:spcBef>
                <a:spcPts val="360"/>
              </a:spcBef>
              <a:spcAft>
                <a:spcPts val="0"/>
              </a:spcAft>
              <a:buSzPts val="1018"/>
              <a:buNone/>
            </a:pPr>
            <a:r>
              <a:rPr lang="en-IN" sz="2500"/>
              <a:t>Implement load shedding in the power line. </a:t>
            </a:r>
            <a:endParaRPr sz="2500"/>
          </a:p>
        </p:txBody>
      </p:sp>
      <p:sp>
        <p:nvSpPr>
          <p:cNvPr id="154" name="Google Shape;154;p20"/>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155" name="Google Shape;155;p20"/>
          <p:cNvSpPr txBox="1"/>
          <p:nvPr>
            <p:ph idx="10" type="dt"/>
          </p:nvPr>
        </p:nvSpPr>
        <p:spPr>
          <a:xfrm>
            <a:off x="457200" y="6356350"/>
            <a:ext cx="7374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solidFill>
                  <a:srgbClr val="999999"/>
                </a:solidFill>
              </a:rPr>
              <a:t>22-11-2023                                   Hybrid Energy inspired DC Micro-grid System using Machine Learning </a:t>
            </a:r>
            <a:endParaRPr>
              <a:solidFill>
                <a:srgbClr val="999999"/>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1"/>
          <p:cNvSpPr txBox="1"/>
          <p:nvPr>
            <p:ph type="title"/>
          </p:nvPr>
        </p:nvSpPr>
        <p:spPr>
          <a:xfrm>
            <a:off x="521388" y="12808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IN"/>
              <a:t>LITERATURE REVIEW</a:t>
            </a:r>
            <a:endParaRPr b="1"/>
          </a:p>
        </p:txBody>
      </p:sp>
      <p:sp>
        <p:nvSpPr>
          <p:cNvPr id="162" name="Google Shape;162;p21"/>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graphicFrame>
        <p:nvGraphicFramePr>
          <p:cNvPr id="163" name="Google Shape;163;p21"/>
          <p:cNvGraphicFramePr/>
          <p:nvPr/>
        </p:nvGraphicFramePr>
        <p:xfrm>
          <a:off x="673788" y="1344525"/>
          <a:ext cx="3000000" cy="3000000"/>
        </p:xfrm>
        <a:graphic>
          <a:graphicData uri="http://schemas.openxmlformats.org/drawingml/2006/table">
            <a:tbl>
              <a:tblPr>
                <a:noFill/>
                <a:tableStyleId>{65BF0A61-F680-437F-8B22-8FAB3FA9779B}</a:tableStyleId>
              </a:tblPr>
              <a:tblGrid>
                <a:gridCol w="592700"/>
                <a:gridCol w="997300"/>
                <a:gridCol w="1762875"/>
                <a:gridCol w="2195975"/>
                <a:gridCol w="2195975"/>
              </a:tblGrid>
              <a:tr h="294425">
                <a:tc>
                  <a:txBody>
                    <a:bodyPr/>
                    <a:lstStyle/>
                    <a:p>
                      <a:pPr indent="0" lvl="0" marL="0" rtl="0" algn="ctr">
                        <a:lnSpc>
                          <a:spcPct val="115000"/>
                        </a:lnSpc>
                        <a:spcBef>
                          <a:spcPts val="0"/>
                        </a:spcBef>
                        <a:spcAft>
                          <a:spcPts val="0"/>
                        </a:spcAft>
                        <a:buClr>
                          <a:schemeClr val="dk1"/>
                        </a:buClr>
                        <a:buSzPts val="1100"/>
                        <a:buFont typeface="Arial"/>
                        <a:buNone/>
                      </a:pPr>
                      <a:r>
                        <a:rPr b="1" lang="en-IN" sz="1100">
                          <a:solidFill>
                            <a:schemeClr val="dk1"/>
                          </a:solidFill>
                          <a:highlight>
                            <a:schemeClr val="lt1"/>
                          </a:highlight>
                          <a:latin typeface="Calibri"/>
                          <a:ea typeface="Calibri"/>
                          <a:cs typeface="Calibri"/>
                          <a:sym typeface="Calibri"/>
                        </a:rPr>
                        <a:t>Sr. No.</a:t>
                      </a:r>
                      <a:endParaRPr b="1" sz="1100">
                        <a:solidFill>
                          <a:schemeClr val="dk1"/>
                        </a:solidFill>
                        <a:highlight>
                          <a:schemeClr val="lt1"/>
                        </a:highlight>
                        <a:latin typeface="Calibri"/>
                        <a:ea typeface="Calibri"/>
                        <a:cs typeface="Calibri"/>
                        <a:sym typeface="Calibri"/>
                      </a:endParaRPr>
                    </a:p>
                    <a:p>
                      <a:pPr indent="0" lvl="0" marL="0" rtl="0" algn="l">
                        <a:spcBef>
                          <a:spcPts val="0"/>
                        </a:spcBef>
                        <a:spcAft>
                          <a:spcPts val="0"/>
                        </a:spcAft>
                        <a:buNone/>
                      </a:pPr>
                      <a:r>
                        <a:t/>
                      </a:r>
                      <a:endParaRPr sz="700">
                        <a:solidFill>
                          <a:schemeClr val="dk1"/>
                        </a:solidFill>
                      </a:endParaRPr>
                    </a:p>
                  </a:txBody>
                  <a:tcPr marT="91425" marB="91425" marR="91425" marL="91425"/>
                </a:tc>
                <a:tc>
                  <a:txBody>
                    <a:bodyPr/>
                    <a:lstStyle/>
                    <a:p>
                      <a:pPr indent="0" lvl="0" marL="0" rtl="0" algn="ctr">
                        <a:lnSpc>
                          <a:spcPct val="115000"/>
                        </a:lnSpc>
                        <a:spcBef>
                          <a:spcPts val="0"/>
                        </a:spcBef>
                        <a:spcAft>
                          <a:spcPts val="0"/>
                        </a:spcAft>
                        <a:buClr>
                          <a:schemeClr val="dk1"/>
                        </a:buClr>
                        <a:buSzPts val="1100"/>
                        <a:buFont typeface="Arial"/>
                        <a:buNone/>
                      </a:pPr>
                      <a:r>
                        <a:rPr b="1" lang="en-IN" sz="1100">
                          <a:solidFill>
                            <a:schemeClr val="dk1"/>
                          </a:solidFill>
                          <a:latin typeface="Calibri"/>
                          <a:ea typeface="Calibri"/>
                          <a:cs typeface="Calibri"/>
                          <a:sym typeface="Calibri"/>
                        </a:rPr>
                        <a:t>Year</a:t>
                      </a:r>
                      <a:endParaRPr b="1" sz="1100">
                        <a:solidFill>
                          <a:schemeClr val="dk1"/>
                        </a:solidFill>
                        <a:latin typeface="Calibri"/>
                        <a:ea typeface="Calibri"/>
                        <a:cs typeface="Calibri"/>
                        <a:sym typeface="Calibri"/>
                      </a:endParaRPr>
                    </a:p>
                    <a:p>
                      <a:pPr indent="0" lvl="0" marL="0" rtl="0" algn="l">
                        <a:spcBef>
                          <a:spcPts val="0"/>
                        </a:spcBef>
                        <a:spcAft>
                          <a:spcPts val="0"/>
                        </a:spcAft>
                        <a:buNone/>
                      </a:pPr>
                      <a:r>
                        <a:t/>
                      </a:r>
                      <a:endParaRPr sz="700">
                        <a:solidFill>
                          <a:schemeClr val="dk1"/>
                        </a:solidFill>
                      </a:endParaRPr>
                    </a:p>
                  </a:txBody>
                  <a:tcPr marT="91425" marB="91425" marR="91425" marL="91425"/>
                </a:tc>
                <a:tc>
                  <a:txBody>
                    <a:bodyPr/>
                    <a:lstStyle/>
                    <a:p>
                      <a:pPr indent="0" lvl="0" marL="0" rtl="0" algn="ctr">
                        <a:lnSpc>
                          <a:spcPct val="115000"/>
                        </a:lnSpc>
                        <a:spcBef>
                          <a:spcPts val="0"/>
                        </a:spcBef>
                        <a:spcAft>
                          <a:spcPts val="0"/>
                        </a:spcAft>
                        <a:buClr>
                          <a:schemeClr val="dk1"/>
                        </a:buClr>
                        <a:buSzPts val="1100"/>
                        <a:buFont typeface="Arial"/>
                        <a:buNone/>
                      </a:pPr>
                      <a:r>
                        <a:rPr b="1" lang="en-IN" sz="1100">
                          <a:solidFill>
                            <a:schemeClr val="dk1"/>
                          </a:solidFill>
                          <a:latin typeface="Calibri"/>
                          <a:ea typeface="Calibri"/>
                          <a:cs typeface="Calibri"/>
                          <a:sym typeface="Calibri"/>
                        </a:rPr>
                        <a:t>Authors and Journals</a:t>
                      </a:r>
                      <a:endParaRPr b="1" sz="1100">
                        <a:solidFill>
                          <a:schemeClr val="dk1"/>
                        </a:solidFill>
                        <a:latin typeface="Calibri"/>
                        <a:ea typeface="Calibri"/>
                        <a:cs typeface="Calibri"/>
                        <a:sym typeface="Calibri"/>
                      </a:endParaRPr>
                    </a:p>
                    <a:p>
                      <a:pPr indent="0" lvl="0" marL="0" rtl="0" algn="l">
                        <a:spcBef>
                          <a:spcPts val="0"/>
                        </a:spcBef>
                        <a:spcAft>
                          <a:spcPts val="0"/>
                        </a:spcAft>
                        <a:buNone/>
                      </a:pPr>
                      <a:r>
                        <a:t/>
                      </a:r>
                      <a:endParaRPr sz="700">
                        <a:solidFill>
                          <a:schemeClr val="dk1"/>
                        </a:solidFill>
                      </a:endParaRPr>
                    </a:p>
                  </a:txBody>
                  <a:tcPr marT="91425" marB="91425" marR="91425" marL="91425"/>
                </a:tc>
                <a:tc>
                  <a:txBody>
                    <a:bodyPr/>
                    <a:lstStyle/>
                    <a:p>
                      <a:pPr indent="0" lvl="0" marL="0" rtl="0" algn="ctr">
                        <a:lnSpc>
                          <a:spcPct val="115000"/>
                        </a:lnSpc>
                        <a:spcBef>
                          <a:spcPts val="0"/>
                        </a:spcBef>
                        <a:spcAft>
                          <a:spcPts val="0"/>
                        </a:spcAft>
                        <a:buClr>
                          <a:schemeClr val="dk1"/>
                        </a:buClr>
                        <a:buSzPts val="1100"/>
                        <a:buFont typeface="Arial"/>
                        <a:buNone/>
                      </a:pPr>
                      <a:r>
                        <a:rPr b="1" lang="en-IN" sz="1100">
                          <a:solidFill>
                            <a:schemeClr val="dk1"/>
                          </a:solidFill>
                          <a:latin typeface="Calibri"/>
                          <a:ea typeface="Calibri"/>
                          <a:cs typeface="Calibri"/>
                          <a:sym typeface="Calibri"/>
                        </a:rPr>
                        <a:t>Name of Topic</a:t>
                      </a:r>
                      <a:endParaRPr b="1" sz="1100">
                        <a:solidFill>
                          <a:schemeClr val="dk1"/>
                        </a:solidFill>
                        <a:latin typeface="Calibri"/>
                        <a:ea typeface="Calibri"/>
                        <a:cs typeface="Calibri"/>
                        <a:sym typeface="Calibri"/>
                      </a:endParaRPr>
                    </a:p>
                    <a:p>
                      <a:pPr indent="0" lvl="0" marL="0" rtl="0" algn="l">
                        <a:spcBef>
                          <a:spcPts val="0"/>
                        </a:spcBef>
                        <a:spcAft>
                          <a:spcPts val="0"/>
                        </a:spcAft>
                        <a:buNone/>
                      </a:pPr>
                      <a:r>
                        <a:t/>
                      </a:r>
                      <a:endParaRPr sz="700">
                        <a:solidFill>
                          <a:schemeClr val="dk1"/>
                        </a:solidFill>
                      </a:endParaRPr>
                    </a:p>
                  </a:txBody>
                  <a:tcPr marT="91425" marB="91425" marR="91425" marL="91425"/>
                </a:tc>
                <a:tc>
                  <a:txBody>
                    <a:bodyPr/>
                    <a:lstStyle/>
                    <a:p>
                      <a:pPr indent="0" lvl="0" marL="0" rtl="0" algn="ctr">
                        <a:lnSpc>
                          <a:spcPct val="115000"/>
                        </a:lnSpc>
                        <a:spcBef>
                          <a:spcPts val="0"/>
                        </a:spcBef>
                        <a:spcAft>
                          <a:spcPts val="0"/>
                        </a:spcAft>
                        <a:buNone/>
                      </a:pPr>
                      <a:r>
                        <a:rPr b="1" lang="en-IN" sz="1100">
                          <a:solidFill>
                            <a:schemeClr val="dk1"/>
                          </a:solidFill>
                          <a:latin typeface="Calibri"/>
                          <a:ea typeface="Calibri"/>
                          <a:cs typeface="Calibri"/>
                          <a:sym typeface="Calibri"/>
                        </a:rPr>
                        <a:t>Short Description</a:t>
                      </a:r>
                      <a:endParaRPr b="1" sz="1100">
                        <a:solidFill>
                          <a:schemeClr val="dk1"/>
                        </a:solidFill>
                        <a:latin typeface="Calibri"/>
                        <a:ea typeface="Calibri"/>
                        <a:cs typeface="Calibri"/>
                        <a:sym typeface="Calibri"/>
                      </a:endParaRPr>
                    </a:p>
                  </a:txBody>
                  <a:tcPr marT="91425" marB="91425" marR="91425" marL="91425"/>
                </a:tc>
              </a:tr>
              <a:tr h="1019050">
                <a:tc>
                  <a:txBody>
                    <a:bodyPr/>
                    <a:lstStyle/>
                    <a:p>
                      <a:pPr indent="0" lvl="0" marL="0" rtl="0" algn="ctr">
                        <a:spcBef>
                          <a:spcPts val="0"/>
                        </a:spcBef>
                        <a:spcAft>
                          <a:spcPts val="0"/>
                        </a:spcAft>
                        <a:buNone/>
                      </a:pPr>
                      <a:r>
                        <a:rPr lang="en-IN" sz="1300">
                          <a:latin typeface="Times New Roman"/>
                          <a:ea typeface="Times New Roman"/>
                          <a:cs typeface="Times New Roman"/>
                          <a:sym typeface="Times New Roman"/>
                        </a:rPr>
                        <a:t>1</a:t>
                      </a:r>
                      <a:endParaRPr sz="1300">
                        <a:latin typeface="Times New Roman"/>
                        <a:ea typeface="Times New Roman"/>
                        <a:cs typeface="Times New Roman"/>
                        <a:sym typeface="Times New Roman"/>
                      </a:endParaRPr>
                    </a:p>
                    <a:p>
                      <a:pPr indent="0" lvl="0" marL="0" rtl="0" algn="ctr">
                        <a:spcBef>
                          <a:spcPts val="0"/>
                        </a:spcBef>
                        <a:spcAft>
                          <a:spcPts val="0"/>
                        </a:spcAft>
                        <a:buNone/>
                      </a:pPr>
                      <a:r>
                        <a:t/>
                      </a:r>
                      <a:endParaRPr sz="1300">
                        <a:latin typeface="Times New Roman"/>
                        <a:ea typeface="Times New Roman"/>
                        <a:cs typeface="Times New Roman"/>
                        <a:sym typeface="Times New Roman"/>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just">
                        <a:spcBef>
                          <a:spcPts val="0"/>
                        </a:spcBef>
                        <a:spcAft>
                          <a:spcPts val="0"/>
                        </a:spcAft>
                        <a:buNone/>
                      </a:pPr>
                      <a:r>
                        <a:rPr lang="en-IN" sz="1200">
                          <a:latin typeface="Times New Roman"/>
                          <a:ea typeface="Times New Roman"/>
                          <a:cs typeface="Times New Roman"/>
                          <a:sym typeface="Times New Roman"/>
                        </a:rPr>
                        <a:t>13 February 2023</a:t>
                      </a:r>
                      <a:endParaRPr sz="1200">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just">
                        <a:lnSpc>
                          <a:spcPct val="166666"/>
                        </a:lnSpc>
                        <a:spcBef>
                          <a:spcPts val="0"/>
                        </a:spcBef>
                        <a:spcAft>
                          <a:spcPts val="0"/>
                        </a:spcAft>
                        <a:buClr>
                          <a:schemeClr val="dk1"/>
                        </a:buClr>
                        <a:buSzPts val="1100"/>
                        <a:buFont typeface="Arial"/>
                        <a:buNone/>
                      </a:pPr>
                      <a:r>
                        <a:rPr lang="en-IN" sz="1200">
                          <a:solidFill>
                            <a:schemeClr val="dk1"/>
                          </a:solidFill>
                          <a:uFill>
                            <a:noFill/>
                          </a:uFill>
                          <a:latin typeface="Times New Roman"/>
                          <a:ea typeface="Times New Roman"/>
                          <a:cs typeface="Times New Roman"/>
                          <a:sym typeface="Times New Roman"/>
                          <a:hlinkClick r:id="rId3">
                            <a:extLst>
                              <a:ext uri="{A12FA001-AC4F-418D-AE19-62706E023703}">
                                <ahyp:hlinkClr val="tx"/>
                              </a:ext>
                            </a:extLst>
                          </a:hlinkClick>
                        </a:rPr>
                        <a:t>Mostafa M. Shibl</a:t>
                      </a:r>
                      <a:r>
                        <a:rPr lang="en-IN" sz="1200">
                          <a:solidFill>
                            <a:schemeClr val="dk1"/>
                          </a:solidFill>
                          <a:latin typeface="Times New Roman"/>
                          <a:ea typeface="Times New Roman"/>
                          <a:cs typeface="Times New Roman"/>
                          <a:sym typeface="Times New Roman"/>
                        </a:rPr>
                        <a:t>, </a:t>
                      </a:r>
                      <a:r>
                        <a:rPr lang="en-IN" sz="1200">
                          <a:solidFill>
                            <a:schemeClr val="dk1"/>
                          </a:solidFill>
                          <a:uFill>
                            <a:noFill/>
                          </a:uFill>
                          <a:latin typeface="Times New Roman"/>
                          <a:ea typeface="Times New Roman"/>
                          <a:cs typeface="Times New Roman"/>
                          <a:sym typeface="Times New Roman"/>
                          <a:hlinkClick r:id="rId4">
                            <a:extLst>
                              <a:ext uri="{A12FA001-AC4F-418D-AE19-62706E023703}">
                                <ahyp:hlinkClr val="tx"/>
                              </a:ext>
                            </a:extLst>
                          </a:hlinkClick>
                        </a:rPr>
                        <a:t>Loay S. Ismail</a:t>
                      </a:r>
                      <a:r>
                        <a:rPr lang="en-IN" sz="1200">
                          <a:solidFill>
                            <a:schemeClr val="dk1"/>
                          </a:solidFill>
                          <a:latin typeface="Times New Roman"/>
                          <a:ea typeface="Times New Roman"/>
                          <a:cs typeface="Times New Roman"/>
                          <a:sym typeface="Times New Roman"/>
                        </a:rPr>
                        <a:t>, </a:t>
                      </a:r>
                      <a:r>
                        <a:rPr lang="en-IN" sz="1200">
                          <a:solidFill>
                            <a:schemeClr val="dk1"/>
                          </a:solidFill>
                          <a:uFill>
                            <a:noFill/>
                          </a:uFill>
                          <a:latin typeface="Times New Roman"/>
                          <a:ea typeface="Times New Roman"/>
                          <a:cs typeface="Times New Roman"/>
                          <a:sym typeface="Times New Roman"/>
                          <a:hlinkClick r:id="rId5">
                            <a:extLst>
                              <a:ext uri="{A12FA001-AC4F-418D-AE19-62706E023703}">
                                <ahyp:hlinkClr val="tx"/>
                              </a:ext>
                            </a:extLst>
                          </a:hlinkClick>
                        </a:rPr>
                        <a:t>Ahmed M. Massou</a:t>
                      </a:r>
                      <a:endParaRPr sz="1200">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just">
                        <a:lnSpc>
                          <a:spcPct val="166666"/>
                        </a:lnSpc>
                        <a:spcBef>
                          <a:spcPts val="0"/>
                        </a:spcBef>
                        <a:spcAft>
                          <a:spcPts val="0"/>
                        </a:spcAft>
                        <a:buClr>
                          <a:schemeClr val="dk1"/>
                        </a:buClr>
                        <a:buSzPts val="1100"/>
                        <a:buFont typeface="Arial"/>
                        <a:buNone/>
                      </a:pPr>
                      <a:r>
                        <a:rPr lang="en-IN" sz="1200">
                          <a:solidFill>
                            <a:srgbClr val="333333"/>
                          </a:solidFill>
                          <a:latin typeface="Times New Roman"/>
                          <a:ea typeface="Times New Roman"/>
                          <a:cs typeface="Times New Roman"/>
                          <a:sym typeface="Times New Roman"/>
                        </a:rPr>
                        <a:t>An Intelligent Two-Stage Energy Dispatch Management System for Hybrid Power Plants: Impact of Machine Learning Deployment</a:t>
                      </a:r>
                      <a:endParaRPr sz="1200">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just">
                        <a:spcBef>
                          <a:spcPts val="0"/>
                        </a:spcBef>
                        <a:spcAft>
                          <a:spcPts val="0"/>
                        </a:spcAft>
                        <a:buClr>
                          <a:schemeClr val="dk1"/>
                        </a:buClr>
                        <a:buSzPts val="1100"/>
                        <a:buFont typeface="Arial"/>
                        <a:buNone/>
                      </a:pPr>
                      <a:r>
                        <a:rPr lang="en-IN" sz="1200">
                          <a:solidFill>
                            <a:schemeClr val="dk1"/>
                          </a:solidFill>
                          <a:highlight>
                            <a:srgbClr val="FFFFFF"/>
                          </a:highlight>
                          <a:latin typeface="Times New Roman"/>
                          <a:ea typeface="Times New Roman"/>
                          <a:cs typeface="Times New Roman"/>
                          <a:sym typeface="Times New Roman"/>
                        </a:rPr>
                        <a:t>The base paper [</a:t>
                      </a:r>
                      <a:r>
                        <a:rPr lang="en-IN" sz="1200">
                          <a:solidFill>
                            <a:schemeClr val="dk1"/>
                          </a:solidFill>
                          <a:highlight>
                            <a:srgbClr val="FFFFFF"/>
                          </a:highlight>
                          <a:latin typeface="Times New Roman"/>
                          <a:ea typeface="Times New Roman"/>
                          <a:cs typeface="Times New Roman"/>
                          <a:sym typeface="Times New Roman"/>
                        </a:rPr>
                        <a:t>1] s</a:t>
                      </a:r>
                      <a:r>
                        <a:rPr lang="en-IN" sz="1200">
                          <a:solidFill>
                            <a:schemeClr val="dk1"/>
                          </a:solidFill>
                          <a:highlight>
                            <a:srgbClr val="FFFFFF"/>
                          </a:highlight>
                          <a:latin typeface="Times New Roman"/>
                          <a:ea typeface="Times New Roman"/>
                          <a:cs typeface="Times New Roman"/>
                          <a:sym typeface="Times New Roman"/>
                        </a:rPr>
                        <a:t>uggests the use of a two-stage machine learning based energy dispatch management system for hybrid power plants (HPPs) , designed to control renewable energy sources, reserve and backup energy sources. The first stage aims to forecast the power output of renewable energy sources, as well as the load demand. The second stage aims to coordinate the energy output of the reserve and backup sources to achieve the required objective.</a:t>
                      </a:r>
                      <a:endParaRPr sz="1200">
                        <a:solidFill>
                          <a:srgbClr val="333333"/>
                        </a:solidFill>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r>
              <a:tr h="1019050">
                <a:tc>
                  <a:txBody>
                    <a:bodyPr/>
                    <a:lstStyle/>
                    <a:p>
                      <a:pPr indent="0" lvl="0" marL="0" rtl="0" algn="ctr">
                        <a:spcBef>
                          <a:spcPts val="0"/>
                        </a:spcBef>
                        <a:spcAft>
                          <a:spcPts val="0"/>
                        </a:spcAft>
                        <a:buNone/>
                      </a:pPr>
                      <a:r>
                        <a:rPr lang="en-IN" sz="1300"/>
                        <a:t>2</a:t>
                      </a:r>
                      <a:endParaRPr sz="1300"/>
                    </a:p>
                    <a:p>
                      <a:pPr indent="0" lvl="0" marL="0" rtl="0" algn="ctr">
                        <a:spcBef>
                          <a:spcPts val="0"/>
                        </a:spcBef>
                        <a:spcAft>
                          <a:spcPts val="0"/>
                        </a:spcAft>
                        <a:buNone/>
                      </a:pPr>
                      <a:r>
                        <a:t/>
                      </a:r>
                      <a:endParaRPr sz="1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just">
                        <a:spcBef>
                          <a:spcPts val="0"/>
                        </a:spcBef>
                        <a:spcAft>
                          <a:spcPts val="0"/>
                        </a:spcAft>
                        <a:buNone/>
                      </a:pPr>
                      <a:r>
                        <a:rPr lang="en-IN" sz="1200">
                          <a:latin typeface="Times New Roman"/>
                          <a:ea typeface="Times New Roman"/>
                          <a:cs typeface="Times New Roman"/>
                          <a:sym typeface="Times New Roman"/>
                        </a:rPr>
                        <a:t>22 January 2021</a:t>
                      </a:r>
                      <a:endParaRPr sz="12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just">
                        <a:spcBef>
                          <a:spcPts val="0"/>
                        </a:spcBef>
                        <a:spcAft>
                          <a:spcPts val="0"/>
                        </a:spcAft>
                        <a:buNone/>
                      </a:pPr>
                      <a:r>
                        <a:rPr lang="en-IN" sz="1200">
                          <a:solidFill>
                            <a:schemeClr val="dk1"/>
                          </a:solidFill>
                          <a:uFill>
                            <a:noFill/>
                          </a:uFill>
                          <a:latin typeface="Times New Roman"/>
                          <a:ea typeface="Times New Roman"/>
                          <a:cs typeface="Times New Roman"/>
                          <a:sym typeface="Times New Roman"/>
                          <a:hlinkClick r:id="rId6">
                            <a:extLst>
                              <a:ext uri="{A12FA001-AC4F-418D-AE19-62706E023703}">
                                <ahyp:hlinkClr val="tx"/>
                              </a:ext>
                            </a:extLst>
                          </a:hlinkClick>
                        </a:rPr>
                        <a:t>Chun-Hung, Liu</a:t>
                      </a:r>
                      <a:r>
                        <a:rPr lang="en-IN" sz="1200">
                          <a:solidFill>
                            <a:schemeClr val="dk1"/>
                          </a:solidFill>
                          <a:latin typeface="Times New Roman"/>
                          <a:ea typeface="Times New Roman"/>
                          <a:cs typeface="Times New Roman"/>
                          <a:sym typeface="Times New Roman"/>
                        </a:rPr>
                        <a:t>  </a:t>
                      </a:r>
                      <a:r>
                        <a:rPr lang="en-IN" sz="1200">
                          <a:solidFill>
                            <a:schemeClr val="dk1"/>
                          </a:solidFill>
                          <a:uFill>
                            <a:noFill/>
                          </a:uFill>
                          <a:latin typeface="Times New Roman"/>
                          <a:ea typeface="Times New Roman"/>
                          <a:cs typeface="Times New Roman"/>
                          <a:sym typeface="Times New Roman"/>
                          <a:hlinkClick r:id="rId7">
                            <a:extLst>
                              <a:ext uri="{A12FA001-AC4F-418D-AE19-62706E023703}">
                                <ahyp:hlinkClr val="tx"/>
                              </a:ext>
                            </a:extLst>
                          </a:hlinkClick>
                        </a:rPr>
                        <a:t>Jyh-Cherng Gu</a:t>
                      </a:r>
                      <a:r>
                        <a:rPr lang="en-IN" sz="1200">
                          <a:solidFill>
                            <a:schemeClr val="dk1"/>
                          </a:solidFill>
                          <a:latin typeface="Times New Roman"/>
                          <a:ea typeface="Times New Roman"/>
                          <a:cs typeface="Times New Roman"/>
                          <a:sym typeface="Times New Roman"/>
                        </a:rPr>
                        <a:t>, </a:t>
                      </a:r>
                      <a:r>
                        <a:rPr lang="en-IN" sz="1200">
                          <a:solidFill>
                            <a:schemeClr val="dk1"/>
                          </a:solidFill>
                          <a:uFill>
                            <a:noFill/>
                          </a:uFill>
                          <a:latin typeface="Times New Roman"/>
                          <a:ea typeface="Times New Roman"/>
                          <a:cs typeface="Times New Roman"/>
                          <a:sym typeface="Times New Roman"/>
                          <a:hlinkClick r:id="rId8">
                            <a:extLst>
                              <a:ext uri="{A12FA001-AC4F-418D-AE19-62706E023703}">
                                <ahyp:hlinkClr val="tx"/>
                              </a:ext>
                            </a:extLst>
                          </a:hlinkClick>
                        </a:rPr>
                        <a:t>Ming-Ta Yang</a:t>
                      </a:r>
                      <a:endParaRPr sz="12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just">
                        <a:spcBef>
                          <a:spcPts val="0"/>
                        </a:spcBef>
                        <a:spcAft>
                          <a:spcPts val="0"/>
                        </a:spcAft>
                        <a:buClr>
                          <a:schemeClr val="dk1"/>
                        </a:buClr>
                        <a:buSzPts val="1100"/>
                        <a:buFont typeface="Arial"/>
                        <a:buNone/>
                      </a:pPr>
                      <a:r>
                        <a:rPr lang="en-IN" sz="1200">
                          <a:solidFill>
                            <a:schemeClr val="dk1"/>
                          </a:solidFill>
                          <a:latin typeface="Times New Roman"/>
                          <a:ea typeface="Times New Roman"/>
                          <a:cs typeface="Times New Roman"/>
                          <a:sym typeface="Times New Roman"/>
                        </a:rPr>
                        <a:t>A Simplified LSTM Neural Networks for One Day-ahead Solar Power Forecasting </a:t>
                      </a:r>
                      <a:endParaRPr sz="12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just">
                        <a:spcBef>
                          <a:spcPts val="0"/>
                        </a:spcBef>
                        <a:spcAft>
                          <a:spcPts val="0"/>
                        </a:spcAft>
                        <a:buClr>
                          <a:schemeClr val="dk1"/>
                        </a:buClr>
                        <a:buSzPts val="1100"/>
                        <a:buFont typeface="Arial"/>
                        <a:buNone/>
                      </a:pPr>
                      <a:r>
                        <a:rPr lang="en-IN" sz="1200">
                          <a:solidFill>
                            <a:schemeClr val="dk1"/>
                          </a:solidFill>
                          <a:highlight>
                            <a:srgbClr val="FFFFFF"/>
                          </a:highlight>
                          <a:latin typeface="Times New Roman"/>
                          <a:ea typeface="Times New Roman"/>
                          <a:cs typeface="Times New Roman"/>
                          <a:sym typeface="Times New Roman"/>
                        </a:rPr>
                        <a:t>The second paper [2] made use of raw data collected from PV systems to train a model using a long short term memory approach to forecast  one day-ahead solar power generation but did not explore other renewable energy sources.</a:t>
                      </a:r>
                      <a:endParaRPr sz="1200">
                        <a:solidFill>
                          <a:schemeClr val="dk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